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8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CCFF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0"/>
  </p:normalViewPr>
  <p:slideViewPr>
    <p:cSldViewPr>
      <p:cViewPr>
        <p:scale>
          <a:sx n="75" d="100"/>
          <a:sy n="75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56A7CE-6A06-4F0C-BEAE-880BC43F10C4}" type="datetimeFigureOut">
              <a:rPr lang="en-US"/>
              <a:pPr>
                <a:defRPr/>
              </a:pPr>
              <a:t>11/11/2009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ADD452-AA42-4EF0-BB78-37BF5CB5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BA8F48-A444-4264-AF26-8FA826873BE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572C9-2628-45F3-BC28-DD5A530EB06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A2C2AA-6F4A-45BD-B627-E800E7F5808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6545DF-2114-4E41-8A28-4191A240AEE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KEEP THESE NOTES: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The table above shows overall what students highlighted as the main skills employers wanted to see, it clearly shows above that communication skills are valued the most with over 40% of people rating it 10/10. 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74890A-4F00-4D71-BBD8-0EA4E156504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DD452-AA42-4EF0-BB78-37BF5CB53D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7123EE-91A4-467C-850B-A8E2B09B7C9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83B0-C6D8-4229-A4D0-7D479840C8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B94C-3B4A-4BA2-A449-5AB1A4BC2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791D-0EC1-483F-846B-52A158EEB5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33B4-FF09-4E4D-A0E9-62BB12EE0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3FFB-9636-42B2-A2FE-97D5A507A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E564-7808-4A1D-A269-4BEA7753E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FE36-727B-42E3-AC3A-39CE11871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AEE4-593E-49A7-A5F8-452225167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2318-7934-4380-932A-1F3C0C58C3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67EE-4033-46E7-A663-20693BD229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6989-CF7B-4A98-92ED-1F67BF58C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76C2-C505-4A06-8462-8F9BBEA0C3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fld id="{2DDA8B5F-3AB5-4D10-95D9-6A0F84F00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33" r:id="rId7"/>
    <p:sldLayoutId id="2147483726" r:id="rId8"/>
    <p:sldLayoutId id="2147483734" r:id="rId9"/>
    <p:sldLayoutId id="2147483725" r:id="rId10"/>
    <p:sldLayoutId id="2147483724" r:id="rId11"/>
    <p:sldLayoutId id="21474837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000375" y="3857625"/>
            <a:ext cx="35274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Craig Machon </a:t>
            </a:r>
            <a:r>
              <a:rPr lang="en-GB" sz="1400" i="1"/>
              <a:t>(Strategic Management Role)</a:t>
            </a:r>
          </a:p>
          <a:p>
            <a:pPr>
              <a:spcBef>
                <a:spcPct val="50000"/>
              </a:spcBef>
            </a:pPr>
            <a:r>
              <a:rPr lang="en-GB"/>
              <a:t>James McHugh </a:t>
            </a:r>
            <a:r>
              <a:rPr lang="en-GB" sz="1400" i="1"/>
              <a:t>(Technical/Realisation Role)</a:t>
            </a:r>
          </a:p>
          <a:p>
            <a:pPr>
              <a:spcBef>
                <a:spcPct val="50000"/>
              </a:spcBef>
            </a:pPr>
            <a:r>
              <a:rPr lang="en-GB"/>
              <a:t>Jonathan Pankethman </a:t>
            </a:r>
            <a:r>
              <a:rPr lang="en-GB" sz="1400" i="1"/>
              <a:t>(Finance Role)</a:t>
            </a:r>
          </a:p>
          <a:p>
            <a:pPr>
              <a:spcBef>
                <a:spcPct val="50000"/>
              </a:spcBef>
            </a:pPr>
            <a:r>
              <a:rPr lang="en-GB"/>
              <a:t>Jon Townend </a:t>
            </a:r>
            <a:r>
              <a:rPr lang="en-GB" sz="1400" i="1"/>
              <a:t>(Marketing Role)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643188" y="1857375"/>
            <a:ext cx="38877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u="sng">
                <a:solidFill>
                  <a:srgbClr val="002060"/>
                </a:solidFill>
              </a:rPr>
              <a:t>‘eXpert Management’</a:t>
            </a:r>
          </a:p>
        </p:txBody>
      </p:sp>
      <p:pic>
        <p:nvPicPr>
          <p:cNvPr id="6148" name="Picture 9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731838"/>
            <a:ext cx="18573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760413"/>
            <a:ext cx="18573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Employability Questionnaire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12291" name="Picture 8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500063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42910" y="1571612"/>
            <a:ext cx="764386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What We Have </a:t>
            </a:r>
            <a:r>
              <a:rPr lang="en-GB" sz="2000" b="1" u="sng" dirty="0" smtClean="0"/>
              <a:t>Learnt From The Questionnaire?</a:t>
            </a:r>
            <a:endParaRPr lang="en-GB" sz="2000" b="1" u="sng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Communication skills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Time Management skills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Critical Analysis experience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Questionnaire skills &amp; distribution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Integrated relationship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Planning skills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Adaptability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Working with numbers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Listening to instructions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Leadership skills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2000" dirty="0"/>
              <a:t> Innovation and creation of new ideas </a:t>
            </a:r>
            <a:r>
              <a:rPr lang="en-GB" sz="2000" dirty="0" smtClean="0"/>
              <a:t>and </a:t>
            </a:r>
            <a:r>
              <a:rPr lang="en-GB" sz="2000" dirty="0"/>
              <a:t>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183880" cy="4187952"/>
          </a:xfrm>
        </p:spPr>
        <p:txBody>
          <a:bodyPr/>
          <a:lstStyle/>
          <a:p>
            <a:r>
              <a:rPr lang="en-GB" dirty="0" smtClean="0">
                <a:latin typeface="Arial Narrow" pitchFamily="34" charset="0"/>
              </a:rPr>
              <a:t>The purpose was to gain an insight into </a:t>
            </a:r>
            <a:r>
              <a:rPr lang="en-GB" i="1" dirty="0" smtClean="0">
                <a:solidFill>
                  <a:schemeClr val="accent3"/>
                </a:solidFill>
                <a:latin typeface="Arial Narrow" pitchFamily="34" charset="0"/>
              </a:rPr>
              <a:t>students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i="1" dirty="0" smtClean="0">
                <a:latin typeface="Arial Narrow" pitchFamily="34" charset="0"/>
              </a:rPr>
              <a:t>opinions </a:t>
            </a:r>
            <a:r>
              <a:rPr lang="en-GB" dirty="0" smtClean="0">
                <a:latin typeface="Arial Narrow" pitchFamily="34" charset="0"/>
              </a:rPr>
              <a:t>on </a:t>
            </a:r>
            <a:r>
              <a:rPr lang="en-GB" dirty="0" smtClean="0">
                <a:solidFill>
                  <a:schemeClr val="accent3"/>
                </a:solidFill>
                <a:latin typeface="Arial Narrow" pitchFamily="34" charset="0"/>
              </a:rPr>
              <a:t>employability skills</a:t>
            </a:r>
          </a:p>
          <a:p>
            <a:r>
              <a:rPr lang="en-GB" dirty="0" smtClean="0">
                <a:latin typeface="Arial Narrow" pitchFamily="34" charset="0"/>
              </a:rPr>
              <a:t>The aim was to see if there was any </a:t>
            </a:r>
            <a:r>
              <a:rPr lang="en-GB" dirty="0" smtClean="0">
                <a:solidFill>
                  <a:schemeClr val="accent3"/>
                </a:solidFill>
                <a:latin typeface="Arial Narrow" pitchFamily="34" charset="0"/>
              </a:rPr>
              <a:t>gaps</a:t>
            </a:r>
            <a:r>
              <a:rPr lang="en-GB" dirty="0" smtClean="0">
                <a:latin typeface="Arial Narrow" pitchFamily="34" charset="0"/>
              </a:rPr>
              <a:t> that required attention within the education of the students</a:t>
            </a:r>
          </a:p>
          <a:p>
            <a:r>
              <a:rPr lang="en-GB" dirty="0" smtClean="0">
                <a:latin typeface="Arial Narrow" pitchFamily="34" charset="0"/>
              </a:rPr>
              <a:t>The way that we found these was to produce a </a:t>
            </a:r>
            <a:r>
              <a:rPr lang="en-GB" i="1" dirty="0" smtClean="0">
                <a:solidFill>
                  <a:schemeClr val="accent3"/>
                </a:solidFill>
                <a:latin typeface="Arial Narrow" pitchFamily="34" charset="0"/>
              </a:rPr>
              <a:t>short survey </a:t>
            </a:r>
            <a:r>
              <a:rPr lang="en-GB" dirty="0" smtClean="0">
                <a:latin typeface="Arial Narrow" pitchFamily="34" charset="0"/>
              </a:rPr>
              <a:t>for students to fill in, this proved successful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00232" y="571480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What was the purpose of the survey?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6" name="Picture 5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187952"/>
          </a:xfrm>
        </p:spPr>
        <p:txBody>
          <a:bodyPr/>
          <a:lstStyle/>
          <a:p>
            <a:r>
              <a:rPr lang="en-GB" dirty="0" smtClean="0">
                <a:latin typeface="Arial Narrow" pitchFamily="34" charset="0"/>
              </a:rPr>
              <a:t>We learnt that being prepared was the </a:t>
            </a:r>
            <a:r>
              <a:rPr lang="en-GB" i="1" dirty="0" smtClean="0">
                <a:solidFill>
                  <a:schemeClr val="accent3"/>
                </a:solidFill>
                <a:latin typeface="Arial Narrow" pitchFamily="34" charset="0"/>
              </a:rPr>
              <a:t>key</a:t>
            </a:r>
            <a:r>
              <a:rPr lang="en-GB" dirty="0" smtClean="0">
                <a:latin typeface="Arial Narrow" pitchFamily="34" charset="0"/>
              </a:rPr>
              <a:t> to our </a:t>
            </a:r>
            <a:r>
              <a:rPr lang="en-GB" i="1" dirty="0" smtClean="0">
                <a:solidFill>
                  <a:schemeClr val="accent3"/>
                </a:solidFill>
                <a:latin typeface="Arial Narrow" pitchFamily="34" charset="0"/>
              </a:rPr>
              <a:t>success</a:t>
            </a:r>
            <a:r>
              <a:rPr lang="en-GB" dirty="0" smtClean="0">
                <a:latin typeface="Arial Narrow" pitchFamily="34" charset="0"/>
              </a:rPr>
              <a:t>. i.e. weekly progress meetings with Anne</a:t>
            </a:r>
          </a:p>
          <a:p>
            <a:r>
              <a:rPr lang="en-GB" dirty="0" smtClean="0">
                <a:latin typeface="Arial Narrow" pitchFamily="34" charset="0"/>
              </a:rPr>
              <a:t>No challenge is too big when you have a strong team</a:t>
            </a:r>
          </a:p>
          <a:p>
            <a:r>
              <a:rPr lang="en-GB" dirty="0" smtClean="0">
                <a:latin typeface="Arial Narrow" pitchFamily="34" charset="0"/>
              </a:rPr>
              <a:t>It is easy to get help when required, if the group is portrayed </a:t>
            </a:r>
            <a:r>
              <a:rPr lang="en-GB" i="1" dirty="0" smtClean="0">
                <a:solidFill>
                  <a:schemeClr val="accent3"/>
                </a:solidFill>
                <a:latin typeface="Arial Narrow" pitchFamily="34" charset="0"/>
              </a:rPr>
              <a:t>professionally</a:t>
            </a:r>
            <a:r>
              <a:rPr lang="en-GB" dirty="0" smtClean="0">
                <a:latin typeface="Arial Narrow" pitchFamily="34" charset="0"/>
              </a:rPr>
              <a:t> i.e. Simon Clark helping us to advertise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3042" y="571480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What have we learnt as a group?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6" name="Picture 5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85918" y="642918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How will these results help?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183880" cy="4187952"/>
          </a:xfrm>
        </p:spPr>
        <p:txBody>
          <a:bodyPr/>
          <a:lstStyle/>
          <a:p>
            <a:r>
              <a:rPr lang="en-GB" dirty="0" smtClean="0">
                <a:latin typeface="Arial Narrow" pitchFamily="34" charset="0"/>
              </a:rPr>
              <a:t>Develop teaching aids</a:t>
            </a:r>
          </a:p>
          <a:p>
            <a:r>
              <a:rPr lang="en-GB" dirty="0" smtClean="0">
                <a:latin typeface="Arial Narrow" pitchFamily="34" charset="0"/>
              </a:rPr>
              <a:t>Help change students perceptions</a:t>
            </a:r>
          </a:p>
          <a:p>
            <a:r>
              <a:rPr lang="en-GB" dirty="0" smtClean="0">
                <a:latin typeface="Arial Narrow" pitchFamily="34" charset="0"/>
              </a:rPr>
              <a:t>Inform lecturers where they be missing out in teaching</a:t>
            </a:r>
          </a:p>
          <a:p>
            <a:r>
              <a:rPr lang="en-GB" dirty="0" smtClean="0">
                <a:latin typeface="Arial Narrow" pitchFamily="34" charset="0"/>
              </a:rPr>
              <a:t>Develop new strategies; focus on low average scores to increase grades</a:t>
            </a:r>
          </a:p>
          <a:p>
            <a:r>
              <a:rPr lang="en-GB" dirty="0" smtClean="0">
                <a:latin typeface="Arial Narrow" pitchFamily="34" charset="0"/>
              </a:rPr>
              <a:t>Faculties will be able to use them for guidance on their own students opinions</a:t>
            </a:r>
          </a:p>
          <a:p>
            <a:r>
              <a:rPr lang="en-GB" dirty="0" smtClean="0">
                <a:latin typeface="Arial Narrow" pitchFamily="34" charset="0"/>
              </a:rPr>
              <a:t>Increase employability of the students</a:t>
            </a:r>
          </a:p>
          <a:p>
            <a:endParaRPr lang="en-GB" dirty="0" smtClean="0">
              <a:latin typeface="Arial Narrow" pitchFamily="34" charset="0"/>
            </a:endParaRPr>
          </a:p>
        </p:txBody>
      </p:sp>
      <p:pic>
        <p:nvPicPr>
          <p:cNvPr id="7" name="Picture 6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642918"/>
            <a:ext cx="6572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Thank you for Listening </a:t>
            </a: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endParaRPr lang="en-GB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Questions </a:t>
            </a:r>
            <a:r>
              <a:rPr lang="en-GB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are welcomed</a:t>
            </a:r>
            <a:endParaRPr lang="en-US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3" name="Picture 2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571744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857625" y="500063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>
                <a:solidFill>
                  <a:srgbClr val="002060"/>
                </a:solidFill>
              </a:rPr>
              <a:t>Who Are We?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93700" y="1268413"/>
            <a:ext cx="8393113" cy="51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1400" dirty="0"/>
              <a:t> </a:t>
            </a:r>
            <a:r>
              <a:rPr lang="en-GB" sz="1400" b="1" dirty="0">
                <a:solidFill>
                  <a:srgbClr val="002060"/>
                </a:solidFill>
              </a:rPr>
              <a:t>'</a:t>
            </a:r>
            <a:r>
              <a:rPr lang="en-GB" sz="1400" b="1" dirty="0" err="1">
                <a:solidFill>
                  <a:srgbClr val="002060"/>
                </a:solidFill>
              </a:rPr>
              <a:t>eXpert</a:t>
            </a:r>
            <a:r>
              <a:rPr lang="en-GB" sz="1400" b="1" dirty="0">
                <a:solidFill>
                  <a:srgbClr val="002060"/>
                </a:solidFill>
              </a:rPr>
              <a:t> Management'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 dirty="0"/>
              <a:t> Set of </a:t>
            </a:r>
            <a:r>
              <a:rPr lang="en-GB" sz="1400" b="1" dirty="0"/>
              <a:t>young </a:t>
            </a:r>
            <a:r>
              <a:rPr lang="en-GB" sz="1400" b="1" dirty="0" smtClean="0"/>
              <a:t>ambitious </a:t>
            </a:r>
            <a:r>
              <a:rPr lang="en-GB" sz="1400" b="1" dirty="0"/>
              <a:t>ventures – willing to learn and thrive on challenges</a:t>
            </a:r>
            <a:endParaRPr lang="en-GB" sz="1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 dirty="0"/>
              <a:t> Variety of </a:t>
            </a:r>
            <a:r>
              <a:rPr lang="en-GB" sz="1400" b="1" dirty="0"/>
              <a:t>new ideas and skills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 dirty="0"/>
              <a:t> Operated in the Venture Matrix world for </a:t>
            </a:r>
            <a:r>
              <a:rPr lang="en-GB" sz="1400" b="1" dirty="0"/>
              <a:t>2 years – vast knowledge and experience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 dirty="0"/>
              <a:t> Past experience on: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</a:t>
            </a:r>
            <a:r>
              <a:rPr lang="en-GB" sz="1400" i="1" dirty="0"/>
              <a:t>design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marketing (traditional &amp; electronic)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working with numbers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listening to instructions 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leading other ventures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problem solving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working as a team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willing to do more than the ordinary 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adaptability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flexibility</a:t>
            </a:r>
          </a:p>
          <a:p>
            <a:pPr>
              <a:spcBef>
                <a:spcPct val="50000"/>
              </a:spcBef>
            </a:pPr>
            <a:r>
              <a:rPr lang="en-GB" sz="1400" i="1" dirty="0"/>
              <a:t>	- many more!</a:t>
            </a:r>
          </a:p>
        </p:txBody>
      </p:sp>
      <p:pic>
        <p:nvPicPr>
          <p:cNvPr id="7172" name="Picture 7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500063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>
                <a:solidFill>
                  <a:srgbClr val="002060"/>
                </a:solidFill>
              </a:rPr>
              <a:t>Project - Employability Questionnaire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9750" y="1206500"/>
            <a:ext cx="82804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u="sng" dirty="0"/>
              <a:t>Tasks – what we did!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400" dirty="0"/>
              <a:t> </a:t>
            </a:r>
            <a:r>
              <a:rPr lang="en-GB" sz="1400" b="1" dirty="0"/>
              <a:t>Develop an effective questionnaire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develop understanding of student perspectives on career skills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research on different methods of questionnaire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layout, presentation &amp; structure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distribution with venture working for us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400" dirty="0"/>
              <a:t>  </a:t>
            </a:r>
            <a:r>
              <a:rPr lang="en-GB" sz="1400" b="1" dirty="0"/>
              <a:t>Analysis of results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identify trends, patterns and produce graphs, charts &amp; statistic outcomes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predict future forecast results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produce action points from results to create future positives in students perspectives 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use of Microsoft Word, </a:t>
            </a:r>
            <a:r>
              <a:rPr lang="en-GB" sz="1400" dirty="0" err="1"/>
              <a:t>SurveyMonkey</a:t>
            </a:r>
            <a:r>
              <a:rPr lang="en-GB" sz="1400" dirty="0"/>
              <a:t> &amp; Microsoft Excel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400" dirty="0"/>
              <a:t> </a:t>
            </a:r>
            <a:r>
              <a:rPr lang="en-GB" sz="1400" b="1" dirty="0"/>
              <a:t>PowerPoint presentation at the Conference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present our findings to tutors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show charts, graphs and the method we did to complete it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	- extra optional work that we accepted to do - determination and willing to work to improve</a:t>
            </a:r>
          </a:p>
        </p:txBody>
      </p:sp>
      <p:pic>
        <p:nvPicPr>
          <p:cNvPr id="11268" name="Picture 8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500063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>
                <a:solidFill>
                  <a:srgbClr val="002060"/>
                </a:solidFill>
              </a:rPr>
              <a:t>Feedback From Ventures</a:t>
            </a:r>
          </a:p>
        </p:txBody>
      </p:sp>
      <p:pic>
        <p:nvPicPr>
          <p:cNvPr id="13315" name="Picture 8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00063" y="1400175"/>
            <a:ext cx="828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"successfully employed in developing appropriate survey" </a:t>
            </a:r>
            <a:r>
              <a:rPr lang="en-GB" sz="1400"/>
              <a:t>- Anne Nortcliffe (Employability Questionnaire)</a:t>
            </a:r>
          </a:p>
          <a:p>
            <a:r>
              <a:rPr lang="en-GB" sz="1400" b="1"/>
              <a:t>"detailed analysis of the results, providing a valuable resource of social background" </a:t>
            </a:r>
            <a:r>
              <a:rPr lang="en-GB" sz="1400"/>
              <a:t>- Anne Nortcliffe (Employability Questionnaire)</a:t>
            </a:r>
          </a:p>
          <a:p>
            <a:r>
              <a:rPr lang="en-GB" sz="1400" b="1"/>
              <a:t>"conducted them-selves in a professional and organised manner"</a:t>
            </a:r>
            <a:r>
              <a:rPr lang="en-GB" sz="1400"/>
              <a:t> - Anne Nortcliffe (Employability Questionnaire)</a:t>
            </a:r>
            <a:endParaRPr lang="en-GB" sz="1400" b="1"/>
          </a:p>
          <a:p>
            <a:r>
              <a:rPr lang="en-GB" sz="1400" b="1"/>
              <a:t>"demonstrating excellent communication skills" </a:t>
            </a:r>
            <a:r>
              <a:rPr lang="en-GB" sz="1400"/>
              <a:t>- Anne Nortcliffe (Employability Questionnaire)</a:t>
            </a:r>
          </a:p>
          <a:p>
            <a:r>
              <a:rPr lang="en-GB" sz="1400" b="1"/>
              <a:t>"I would willing employ their service again in the future, as provided effectively managed this research project"</a:t>
            </a:r>
            <a:r>
              <a:rPr lang="en-GB" sz="1400"/>
              <a:t> - Anne Nortcliffe (Employability Questionnaire)</a:t>
            </a:r>
            <a:endParaRPr lang="en-GB" sz="14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0063" y="3621088"/>
            <a:ext cx="828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"brilliant" - Simon Brown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357313" y="3213100"/>
            <a:ext cx="6500812" cy="1588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57313" y="4284663"/>
            <a:ext cx="6500812" cy="1587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500063" y="4619625"/>
            <a:ext cx="8280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"progressive on arranging group meetings and negotiate goals and deadlines" </a:t>
            </a:r>
            <a:r>
              <a:rPr lang="en-GB" sz="1400"/>
              <a:t>- Lufei Li</a:t>
            </a:r>
          </a:p>
          <a:p>
            <a:r>
              <a:rPr lang="en-GB" sz="1400" b="1"/>
              <a:t>"very professional" </a:t>
            </a:r>
            <a:r>
              <a:rPr lang="en-GB" sz="1400"/>
              <a:t>- Lufei Li</a:t>
            </a:r>
          </a:p>
          <a:p>
            <a:r>
              <a:rPr lang="en-GB" sz="1400" b="1"/>
              <a:t>"a pleasure working with eXpertmanagement" </a:t>
            </a:r>
            <a:r>
              <a:rPr lang="en-GB" sz="1400"/>
              <a:t>- Lufei Li</a:t>
            </a:r>
            <a:endParaRPr lang="en-GB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Overall Of Results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5" name="Picture 8" descr="eXpert 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142984"/>
            <a:ext cx="81153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8" y="1428736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200" dirty="0">
                <a:latin typeface="Arial Narrow" pitchFamily="34" charset="0"/>
              </a:rPr>
              <a:t>The questionnaire we designed allowed for many possibilities of </a:t>
            </a:r>
            <a:r>
              <a:rPr lang="en-GB" sz="2200" b="1" dirty="0">
                <a:latin typeface="Arial Narrow" pitchFamily="34" charset="0"/>
              </a:rPr>
              <a:t>evaluation</a:t>
            </a:r>
            <a:r>
              <a:rPr lang="en-GB" sz="2200" dirty="0">
                <a:latin typeface="Arial Narrow" pitchFamily="34" charset="0"/>
              </a:rPr>
              <a:t> and the first way choose was through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 Socio-Economic</a:t>
            </a:r>
            <a:r>
              <a:rPr lang="en-GB" sz="2200" dirty="0">
                <a:latin typeface="Arial Narrow" pitchFamily="34" charset="0"/>
              </a:rPr>
              <a:t> class beginning with the top group of the social-economic – managerial.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200" dirty="0">
                <a:latin typeface="Arial Narrow" pitchFamily="34" charset="0"/>
              </a:rPr>
              <a:t>The most valued skills were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communication</a:t>
            </a:r>
            <a:r>
              <a:rPr lang="en-GB" sz="2200" dirty="0">
                <a:latin typeface="Arial Narrow" pitchFamily="34" charset="0"/>
              </a:rPr>
              <a:t> skills and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time management</a:t>
            </a:r>
            <a:r>
              <a:rPr lang="en-GB" sz="2200" dirty="0">
                <a:latin typeface="Arial Narrow" pitchFamily="34" charset="0"/>
              </a:rPr>
              <a:t> with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58%</a:t>
            </a:r>
            <a:r>
              <a:rPr lang="en-GB" sz="2200" dirty="0">
                <a:latin typeface="Arial Narrow" pitchFamily="34" charset="0"/>
              </a:rPr>
              <a:t> and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26%</a:t>
            </a:r>
            <a:r>
              <a:rPr lang="en-GB" sz="2200" dirty="0">
                <a:latin typeface="Arial Narrow" pitchFamily="34" charset="0"/>
              </a:rPr>
              <a:t> respectively and comparing that to the students who ticked that their parents were currently </a:t>
            </a:r>
            <a:r>
              <a:rPr lang="en-GB" sz="2200" b="1" i="1" dirty="0">
                <a:latin typeface="Arial Narrow" pitchFamily="34" charset="0"/>
              </a:rPr>
              <a:t>unemployed</a:t>
            </a:r>
            <a:r>
              <a:rPr lang="en-GB" sz="2200" b="1" dirty="0">
                <a:latin typeface="Arial Narrow" pitchFamily="34" charset="0"/>
              </a:rPr>
              <a:t> </a:t>
            </a:r>
            <a:r>
              <a:rPr lang="en-GB" sz="2200" dirty="0">
                <a:latin typeface="Arial Narrow" pitchFamily="34" charset="0"/>
              </a:rPr>
              <a:t>the skills most picked was taking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responsibility</a:t>
            </a:r>
            <a:r>
              <a:rPr lang="en-GB" sz="2200" dirty="0">
                <a:latin typeface="Arial Narrow" pitchFamily="34" charset="0"/>
              </a:rPr>
              <a:t> and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communication</a:t>
            </a:r>
            <a:r>
              <a:rPr lang="en-GB" sz="2200" dirty="0">
                <a:latin typeface="Arial Narrow" pitchFamily="34" charset="0"/>
              </a:rPr>
              <a:t> skills with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28%</a:t>
            </a:r>
            <a:r>
              <a:rPr lang="en-GB" sz="2200" dirty="0">
                <a:latin typeface="Arial Narrow" pitchFamily="34" charset="0"/>
              </a:rPr>
              <a:t> and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43%</a:t>
            </a:r>
            <a:r>
              <a:rPr lang="en-GB" sz="2200" dirty="0">
                <a:latin typeface="Arial Narrow" pitchFamily="34" charset="0"/>
              </a:rPr>
              <a:t> respectively.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200" dirty="0">
                <a:latin typeface="Arial Narrow" pitchFamily="34" charset="0"/>
              </a:rPr>
              <a:t>The socio-economic most represented on our questionnaire was students ticking the professional i.e. </a:t>
            </a:r>
            <a:r>
              <a:rPr lang="en-GB" sz="2200" b="1" i="1" dirty="0">
                <a:latin typeface="Arial Narrow" pitchFamily="34" charset="0"/>
              </a:rPr>
              <a:t>Teacher/doctor parental job</a:t>
            </a:r>
            <a:r>
              <a:rPr lang="en-GB" sz="2200" dirty="0">
                <a:latin typeface="Arial Narrow" pitchFamily="34" charset="0"/>
              </a:rPr>
              <a:t> with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58/215 </a:t>
            </a:r>
            <a:r>
              <a:rPr lang="en-GB" sz="2200" dirty="0">
                <a:latin typeface="Arial Narrow" pitchFamily="34" charset="0"/>
              </a:rPr>
              <a:t>answering to this, the skills most popular for this was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Initiative</a:t>
            </a:r>
            <a:r>
              <a:rPr lang="en-GB" sz="2200" dirty="0">
                <a:latin typeface="Arial Narrow" pitchFamily="34" charset="0"/>
              </a:rPr>
              <a:t>,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Communication</a:t>
            </a:r>
            <a:r>
              <a:rPr lang="en-GB" sz="2200" dirty="0">
                <a:latin typeface="Arial Narrow" pitchFamily="34" charset="0"/>
              </a:rPr>
              <a:t> Skills and Attention to detail with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27%,</a:t>
            </a:r>
            <a:r>
              <a:rPr lang="en-GB" sz="2200" dirty="0">
                <a:latin typeface="Arial Narrow" pitchFamily="34" charset="0"/>
              </a:rPr>
              <a:t>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44%</a:t>
            </a:r>
            <a:r>
              <a:rPr lang="en-GB" sz="2200" dirty="0">
                <a:latin typeface="Arial Narrow" pitchFamily="34" charset="0"/>
              </a:rPr>
              <a:t>  and </a:t>
            </a:r>
            <a:r>
              <a:rPr lang="en-GB" sz="2200" dirty="0">
                <a:solidFill>
                  <a:srgbClr val="FF9933"/>
                </a:solidFill>
                <a:latin typeface="Arial Narrow" pitchFamily="34" charset="0"/>
              </a:rPr>
              <a:t>29%</a:t>
            </a:r>
            <a:r>
              <a:rPr lang="en-GB" sz="2200" dirty="0">
                <a:latin typeface="Arial Narrow" pitchFamily="34" charset="0"/>
              </a:rPr>
              <a:t> respectively. There is a clear link between all three with students recognising communication skills to be the most important attribute to have.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dirty="0">
              <a:latin typeface="Arial Narrow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Results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5" name="Picture 8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print"/>
          <a:srcRect b="14867"/>
          <a:stretch>
            <a:fillRect/>
          </a:stretch>
        </p:blipFill>
        <p:spPr bwMode="auto">
          <a:xfrm>
            <a:off x="0" y="908050"/>
            <a:ext cx="4859338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175"/>
            <a:ext cx="4859338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97425"/>
            <a:ext cx="4859338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6300788" y="2924175"/>
            <a:ext cx="2463800" cy="1368425"/>
          </a:xfrm>
          <a:prstGeom prst="rect">
            <a:avLst/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600" dirty="0"/>
              <a:t>This is the </a:t>
            </a:r>
            <a:r>
              <a:rPr lang="en-GB" sz="1600" b="1" i="1" dirty="0"/>
              <a:t>analysis</a:t>
            </a:r>
            <a:r>
              <a:rPr lang="en-GB" sz="1600" dirty="0"/>
              <a:t> for specifically students whose parents are included in the professional </a:t>
            </a:r>
            <a:r>
              <a:rPr lang="en-GB" sz="1600" b="1" dirty="0"/>
              <a:t>socio-economic</a:t>
            </a:r>
            <a:r>
              <a:rPr lang="en-GB" sz="1600" dirty="0"/>
              <a:t> group.</a:t>
            </a:r>
            <a:endParaRPr lang="en-US" sz="1600" dirty="0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932363" y="1700213"/>
            <a:ext cx="13684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859338" y="342900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4859338" y="3429000"/>
            <a:ext cx="14414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Results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11" name="Picture 8" descr="eXpert Managem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41439"/>
            <a:ext cx="8183562" cy="41878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700" dirty="0">
                <a:latin typeface="Arial Narrow" pitchFamily="34" charset="0"/>
              </a:rPr>
              <a:t>Further analysis of the results was to look at the question </a:t>
            </a: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700" dirty="0" smtClean="0">
                <a:latin typeface="Arial Narrow" pitchFamily="34" charset="0"/>
              </a:rPr>
              <a:t>"Would </a:t>
            </a:r>
            <a:r>
              <a:rPr lang="en-GB" sz="2700" dirty="0">
                <a:latin typeface="Arial Narrow" pitchFamily="34" charset="0"/>
              </a:rPr>
              <a:t>you class yourself being</a:t>
            </a:r>
            <a:r>
              <a:rPr lang="en-GB" sz="2700" dirty="0">
                <a:solidFill>
                  <a:srgbClr val="FF9933"/>
                </a:solidFill>
                <a:latin typeface="Arial Narrow" pitchFamily="34" charset="0"/>
              </a:rPr>
              <a:t> </a:t>
            </a:r>
            <a:r>
              <a:rPr lang="en-GB" sz="2700" i="1" dirty="0">
                <a:solidFill>
                  <a:srgbClr val="FF9933"/>
                </a:solidFill>
                <a:latin typeface="Arial Narrow" pitchFamily="34" charset="0"/>
              </a:rPr>
              <a:t>Proactive</a:t>
            </a:r>
            <a:r>
              <a:rPr lang="en-GB" sz="2700" dirty="0">
                <a:latin typeface="Arial Narrow" pitchFamily="34" charset="0"/>
              </a:rPr>
              <a:t> or </a:t>
            </a:r>
            <a:r>
              <a:rPr lang="en-GB" sz="2700" i="1" dirty="0">
                <a:solidFill>
                  <a:srgbClr val="FF9933"/>
                </a:solidFill>
                <a:latin typeface="Arial Narrow" pitchFamily="34" charset="0"/>
              </a:rPr>
              <a:t>Reactive</a:t>
            </a:r>
            <a:r>
              <a:rPr lang="en-GB" sz="2700" dirty="0" smtClean="0">
                <a:latin typeface="Arial Narrow" pitchFamily="34" charset="0"/>
              </a:rPr>
              <a:t>?"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700" dirty="0" smtClean="0">
                <a:latin typeface="Arial Narrow" pitchFamily="34" charset="0"/>
              </a:rPr>
              <a:t>Students </a:t>
            </a:r>
            <a:r>
              <a:rPr lang="en-GB" sz="2700" dirty="0">
                <a:latin typeface="Arial Narrow" pitchFamily="34" charset="0"/>
              </a:rPr>
              <a:t>could only pick 1 option and the results were very interesting.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GB" sz="2700" dirty="0" smtClean="0">
                <a:latin typeface="Arial Narrow" pitchFamily="34" charset="0"/>
              </a:rPr>
              <a:t>Firstly </a:t>
            </a:r>
            <a:r>
              <a:rPr lang="en-GB" sz="2700" dirty="0">
                <a:latin typeface="Arial Narrow" pitchFamily="34" charset="0"/>
              </a:rPr>
              <a:t>looking at the students who picked </a:t>
            </a:r>
            <a:r>
              <a:rPr lang="en-GB" sz="2700" dirty="0" smtClean="0">
                <a:latin typeface="Arial Narrow" pitchFamily="34" charset="0"/>
              </a:rPr>
              <a:t>proactive - </a:t>
            </a:r>
            <a:r>
              <a:rPr lang="en-GB" sz="2700" dirty="0">
                <a:latin typeface="Arial Narrow" pitchFamily="34" charset="0"/>
              </a:rPr>
              <a:t>they were hands on and practical the skill least valued was Taking Responsibility and Decisions with </a:t>
            </a:r>
            <a:r>
              <a:rPr lang="en-GB" sz="2700" dirty="0">
                <a:solidFill>
                  <a:srgbClr val="FF9933"/>
                </a:solidFill>
                <a:latin typeface="Arial Narrow" pitchFamily="34" charset="0"/>
              </a:rPr>
              <a:t>24%</a:t>
            </a:r>
            <a:r>
              <a:rPr lang="en-GB" sz="2700" dirty="0">
                <a:latin typeface="Arial Narrow" pitchFamily="34" charset="0"/>
              </a:rPr>
              <a:t> compared to the </a:t>
            </a:r>
            <a:r>
              <a:rPr lang="en-GB" sz="2700" dirty="0">
                <a:solidFill>
                  <a:srgbClr val="FF9933"/>
                </a:solidFill>
                <a:latin typeface="Arial Narrow" pitchFamily="34" charset="0"/>
              </a:rPr>
              <a:t>40%</a:t>
            </a:r>
            <a:r>
              <a:rPr lang="en-GB" sz="2700" dirty="0">
                <a:latin typeface="Arial Narrow" pitchFamily="34" charset="0"/>
              </a:rPr>
              <a:t> picking </a:t>
            </a:r>
            <a:r>
              <a:rPr lang="en-GB" sz="2700" i="1" dirty="0">
                <a:solidFill>
                  <a:srgbClr val="FF9933"/>
                </a:solidFill>
                <a:latin typeface="Arial Narrow" pitchFamily="34" charset="0"/>
              </a:rPr>
              <a:t>Communication</a:t>
            </a:r>
            <a:r>
              <a:rPr lang="en-GB" sz="2700" dirty="0">
                <a:latin typeface="Arial Narrow" pitchFamily="34" charset="0"/>
              </a:rPr>
              <a:t> Skills. </a:t>
            </a: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GB" sz="2700" dirty="0" smtClean="0">
                <a:latin typeface="Arial Narrow" pitchFamily="34" charset="0"/>
              </a:rPr>
              <a:t>Students </a:t>
            </a:r>
            <a:r>
              <a:rPr lang="en-GB" sz="2700" dirty="0">
                <a:latin typeface="Arial Narrow" pitchFamily="34" charset="0"/>
              </a:rPr>
              <a:t>selecting the option of being </a:t>
            </a:r>
            <a:r>
              <a:rPr lang="en-GB" sz="2700" dirty="0" smtClean="0">
                <a:latin typeface="Arial Narrow" pitchFamily="34" charset="0"/>
              </a:rPr>
              <a:t>reactive - </a:t>
            </a:r>
            <a:r>
              <a:rPr lang="en-GB" sz="2700" dirty="0">
                <a:latin typeface="Arial Narrow" pitchFamily="34" charset="0"/>
              </a:rPr>
              <a:t>so slightly spontaneous </a:t>
            </a:r>
            <a:endParaRPr lang="en-GB" sz="27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GB" sz="2700" dirty="0" smtClean="0">
                <a:latin typeface="Arial Narrow" pitchFamily="34" charset="0"/>
              </a:rPr>
              <a:t>i.e. </a:t>
            </a:r>
            <a:r>
              <a:rPr lang="en-GB" sz="2700" dirty="0">
                <a:latin typeface="Arial Narrow" pitchFamily="34" charset="0"/>
              </a:rPr>
              <a:t>students more likely to do the work the night before </a:t>
            </a:r>
            <a:r>
              <a:rPr lang="en-GB" sz="2700" dirty="0">
                <a:solidFill>
                  <a:srgbClr val="FF9933"/>
                </a:solidFill>
                <a:latin typeface="Arial Narrow" pitchFamily="34" charset="0"/>
              </a:rPr>
              <a:t>27%</a:t>
            </a:r>
            <a:r>
              <a:rPr lang="en-GB" sz="2700" dirty="0">
                <a:latin typeface="Arial Narrow" pitchFamily="34" charset="0"/>
              </a:rPr>
              <a:t> choose </a:t>
            </a:r>
            <a:r>
              <a:rPr lang="en-GB" sz="2700" i="1" dirty="0">
                <a:solidFill>
                  <a:srgbClr val="FF9933"/>
                </a:solidFill>
                <a:latin typeface="Arial Narrow" pitchFamily="34" charset="0"/>
              </a:rPr>
              <a:t>Adaptability </a:t>
            </a:r>
            <a:r>
              <a:rPr lang="en-GB" sz="2700" dirty="0">
                <a:latin typeface="Arial Narrow" pitchFamily="34" charset="0"/>
              </a:rPr>
              <a:t>as their least importance skill with </a:t>
            </a:r>
            <a:r>
              <a:rPr lang="en-GB" sz="2700" dirty="0">
                <a:solidFill>
                  <a:srgbClr val="FF9933"/>
                </a:solidFill>
                <a:latin typeface="Arial Narrow" pitchFamily="34" charset="0"/>
              </a:rPr>
              <a:t>38%</a:t>
            </a:r>
            <a:r>
              <a:rPr lang="en-GB" sz="2700" dirty="0">
                <a:latin typeface="Arial Narrow" pitchFamily="34" charset="0"/>
              </a:rPr>
              <a:t> choosing </a:t>
            </a:r>
            <a:r>
              <a:rPr lang="en-GB" sz="2700" i="1" dirty="0">
                <a:solidFill>
                  <a:srgbClr val="FF9933"/>
                </a:solidFill>
                <a:latin typeface="Arial Narrow" pitchFamily="34" charset="0"/>
              </a:rPr>
              <a:t>Communication</a:t>
            </a:r>
            <a:r>
              <a:rPr lang="en-GB" sz="2700" dirty="0">
                <a:latin typeface="Arial Narrow" pitchFamily="34" charset="0"/>
              </a:rPr>
              <a:t> skills. </a:t>
            </a:r>
          </a:p>
          <a:p>
            <a:pPr>
              <a:lnSpc>
                <a:spcPct val="80000"/>
              </a:lnSpc>
            </a:pPr>
            <a:endParaRPr lang="en-GB" sz="2700" dirty="0">
              <a:latin typeface="Arial Narrow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Results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5" name="Picture 8" descr="eXpert Manag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96" y="1052513"/>
            <a:ext cx="5429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643702" y="3143248"/>
            <a:ext cx="1747863" cy="1643075"/>
          </a:xfrm>
          <a:prstGeom prst="rect">
            <a:avLst/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600" dirty="0" smtClean="0"/>
              <a:t>The top graph represents Proactive results and the bottom graph represents Reactive results.</a:t>
            </a:r>
            <a:endParaRPr lang="en-US" sz="1600" u="sng" dirty="0">
              <a:solidFill>
                <a:schemeClr val="bg1"/>
              </a:solidFill>
            </a:endParaRPr>
          </a:p>
        </p:txBody>
      </p:sp>
      <p:pic>
        <p:nvPicPr>
          <p:cNvPr id="2048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71" y="3789363"/>
            <a:ext cx="54721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5786446" y="2633665"/>
            <a:ext cx="795336" cy="8667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5857883" y="3500438"/>
            <a:ext cx="660391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14563" y="466725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u="sng" dirty="0" smtClean="0">
                <a:solidFill>
                  <a:srgbClr val="002060"/>
                </a:solidFill>
              </a:rPr>
              <a:t>Results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pic>
        <p:nvPicPr>
          <p:cNvPr id="9" name="Picture 8" descr="eXpert Managem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76250"/>
            <a:ext cx="1223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348</TotalTime>
  <Words>809</Words>
  <Application>Microsoft Office PowerPoint</Application>
  <PresentationFormat>On-screen Show (4:3)</PresentationFormat>
  <Paragraphs>116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M</dc:creator>
  <cp:lastModifiedBy>Yat Tang</cp:lastModifiedBy>
  <cp:revision>49</cp:revision>
  <dcterms:created xsi:type="dcterms:W3CDTF">2009-04-19T12:21:49Z</dcterms:created>
  <dcterms:modified xsi:type="dcterms:W3CDTF">2009-11-11T15:20:35Z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-116133282</vt:i4>
  </property>
  <property fmtid="{D5CDD505-2E9C-101B-9397-08002B2CF9AE}" pid="3" name="_NewReviewCycle">
    <vt:lpwstr/>
  </property>
  <property fmtid="{D5CDD505-2E9C-101B-9397-08002B2CF9AE}" pid="4" name="_EmailSubject">
    <vt:lpwstr>Request for workshop files for Employability CETL Conference held on 14th May 2009</vt:lpwstr>
  </property>
  <property fmtid="{D5CDD505-2E9C-101B-9397-08002B2CF9AE}" pid="5" name="_AuthorEmail">
    <vt:lpwstr>engano@exchange.shu.ac.uk</vt:lpwstr>
  </property>
  <property fmtid="{D5CDD505-2E9C-101B-9397-08002B2CF9AE}" pid="6" name="_AuthorEmailDisplayName">
    <vt:lpwstr>Nortcliffe, Anne</vt:lpwstr>
  </property>
</Properties>
</file>