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</p:sldMasterIdLst>
  <p:notesMasterIdLst>
    <p:notesMasterId r:id="rId10"/>
  </p:notesMasterIdLst>
  <p:sldIdLst>
    <p:sldId id="261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71" autoAdjust="0"/>
  </p:normalViewPr>
  <p:slideViewPr>
    <p:cSldViewPr snapToGrid="0" snapToObjects="1">
      <p:cViewPr varScale="1">
        <p:scale>
          <a:sx n="96" d="100"/>
          <a:sy n="96" d="100"/>
        </p:scale>
        <p:origin x="-10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www.prospects.ac.uk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 smtClean="0"/>
              <a:t>Source:</a:t>
            </a:r>
            <a:r>
              <a:rPr lang="en-GB" u="none" baseline="0" dirty="0" smtClean="0"/>
              <a:t> </a:t>
            </a:r>
            <a:r>
              <a:rPr lang="en-GB" dirty="0" smtClean="0"/>
              <a:t>https</a:t>
            </a:r>
            <a:r>
              <a:rPr lang="en-GB" dirty="0" smtClean="0"/>
              <a:t>://</a:t>
            </a:r>
            <a:r>
              <a:rPr lang="en-GB" dirty="0" smtClean="0"/>
              <a:t>www.prospects.ac.uk/careers-advice/what-can-i-do-with-my-degree</a:t>
            </a:r>
            <a:r>
              <a:rPr lang="en-GB" baseline="0" dirty="0" smtClean="0"/>
              <a:t> </a:t>
            </a:r>
            <a:endParaRPr lang="en-GB" dirty="0" smtClean="0"/>
          </a:p>
          <a:p>
            <a:r>
              <a:rPr lang="en-GB" dirty="0" smtClean="0"/>
              <a:t>Also use: https://</a:t>
            </a:r>
            <a:r>
              <a:rPr lang="en-GB" dirty="0" smtClean="0"/>
              <a:t>targetjobs.co.uk/careers-advice/career-planning/1040725-creative-careers-for-graduates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we think of jobs that involve creativity, certain images spring to mind: an artist wearing a smock splashed with paint; a ceramicist carefully shaping a spinning clay pot. </a:t>
            </a:r>
          </a:p>
          <a:p>
            <a:r>
              <a:rPr lang="en-GB" dirty="0" smtClean="0"/>
              <a:t>However -The creative arts is the fastest growing sector in the economy. </a:t>
            </a:r>
          </a:p>
          <a:p>
            <a:r>
              <a:rPr lang="en-GB" dirty="0" smtClean="0"/>
              <a:t>Employment in the creative industries grew by 30.6% between 2011 and 2018. </a:t>
            </a:r>
          </a:p>
          <a:p>
            <a:r>
              <a:rPr lang="en-GB" dirty="0" smtClean="0"/>
              <a:t>There are more people working in the creative industries than in financial services. Jobs in the creative industries are more future-proof than in other </a:t>
            </a:r>
            <a:r>
              <a:rPr lang="en-GB" dirty="0" smtClean="0"/>
              <a:t>sectors</a:t>
            </a:r>
          </a:p>
          <a:p>
            <a:endParaRPr lang="en-GB" dirty="0" smtClean="0"/>
          </a:p>
          <a:p>
            <a:r>
              <a:rPr lang="en-GB" dirty="0" smtClean="0"/>
              <a:t>Source:</a:t>
            </a:r>
            <a:r>
              <a:rPr lang="en-GB" baseline="0" dirty="0" smtClean="0"/>
              <a:t>. https://discovercreative.careers/students-and-parents/are-there-any-proper-jobs/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All found on ucas.com,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2/28/2020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=""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=""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=""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uld.com/" TargetMode="External"/><Relationship Id="rId7" Type="http://schemas.openxmlformats.org/officeDocument/2006/relationships/hyperlink" Target="http://www.discoveruni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as.com/" TargetMode="External"/><Relationship Id="rId5" Type="http://schemas.openxmlformats.org/officeDocument/2006/relationships/hyperlink" Target="http://www.prosects.ac.uk/" TargetMode="External"/><Relationship Id="rId4" Type="http://schemas.openxmlformats.org/officeDocument/2006/relationships/hyperlink" Target="http://www.nationalcareersservice.direct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0" y="378859"/>
            <a:ext cx="5197641" cy="34650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5376" y="3155573"/>
            <a:ext cx="9933271" cy="78451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6700" dirty="0" smtClean="0">
                <a:solidFill>
                  <a:schemeClr val="bg1">
                    <a:lumMod val="95000"/>
                  </a:schemeClr>
                </a:solidFill>
              </a:rPr>
              <a:t>Careers in </a:t>
            </a:r>
            <a:r>
              <a:rPr lang="en-GB" sz="6700" dirty="0" smtClean="0"/>
              <a:t>Creative </a:t>
            </a:r>
            <a:r>
              <a:rPr lang="en-GB" sz="6700" dirty="0" smtClean="0"/>
              <a:t>Arts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73" y="2076713"/>
            <a:ext cx="4981737" cy="368882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ability </a:t>
            </a:r>
            <a:r>
              <a:rPr lang="en-GB" sz="3000" dirty="0"/>
              <a:t>to work independently</a:t>
            </a:r>
          </a:p>
          <a:p>
            <a:r>
              <a:rPr lang="en-GB" sz="3000" dirty="0"/>
              <a:t>f</a:t>
            </a:r>
            <a:r>
              <a:rPr lang="en-GB" sz="3000" dirty="0" smtClean="0"/>
              <a:t>ocus &amp; self-discipline</a:t>
            </a:r>
            <a:endParaRPr lang="en-GB" sz="3000" dirty="0"/>
          </a:p>
          <a:p>
            <a:r>
              <a:rPr lang="en-GB" sz="3000" dirty="0"/>
              <a:t>the ability to receive feedback and learn from it</a:t>
            </a:r>
          </a:p>
          <a:p>
            <a:r>
              <a:rPr lang="en-GB" sz="3000" dirty="0" smtClean="0"/>
              <a:t>self-awareness</a:t>
            </a:r>
          </a:p>
          <a:p>
            <a:r>
              <a:rPr lang="en-GB" sz="3000" dirty="0"/>
              <a:t>creativity and </a:t>
            </a:r>
            <a:r>
              <a:rPr lang="en-GB" sz="3000" dirty="0" smtClean="0"/>
              <a:t>flexibility</a:t>
            </a:r>
          </a:p>
          <a:p>
            <a:r>
              <a:rPr lang="en-GB" sz="3000" dirty="0" smtClean="0"/>
              <a:t>innovation</a:t>
            </a:r>
            <a:endParaRPr lang="en-GB" sz="3000" dirty="0"/>
          </a:p>
          <a:p>
            <a:r>
              <a:rPr lang="en-GB" sz="3000" dirty="0"/>
              <a:t>an entrepreneurial </a:t>
            </a:r>
            <a:r>
              <a:rPr lang="en-GB" sz="3000" dirty="0" err="1"/>
              <a:t>mindset</a:t>
            </a:r>
            <a:endParaRPr lang="en-GB" sz="30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62" y="996405"/>
            <a:ext cx="10515600" cy="4327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Skills </a:t>
            </a:r>
            <a:r>
              <a:rPr lang="en-GB" dirty="0"/>
              <a:t>developed in </a:t>
            </a:r>
            <a:r>
              <a:rPr lang="en-GB" dirty="0" smtClean="0"/>
              <a:t>the creative arts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20088" y="1984101"/>
            <a:ext cx="52361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bility to work through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curiosity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(also known as a questioning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imagination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original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113" y="221926"/>
            <a:ext cx="10515600" cy="1325563"/>
          </a:xfrm>
        </p:spPr>
        <p:txBody>
          <a:bodyPr/>
          <a:lstStyle/>
          <a:p>
            <a:r>
              <a:rPr lang="en-GB" dirty="0"/>
              <a:t>Examples of careers </a:t>
            </a:r>
            <a:r>
              <a:rPr lang="en-GB" dirty="0" smtClean="0"/>
              <a:t>related to the creative </a:t>
            </a:r>
            <a:r>
              <a:rPr lang="en-GB" dirty="0" smtClean="0"/>
              <a:t>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9448" y="1545311"/>
            <a:ext cx="5052461" cy="4258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Jobs directly related to your </a:t>
            </a:r>
            <a:r>
              <a:rPr lang="en-GB" sz="2400" b="1" dirty="0" smtClean="0"/>
              <a:t>subject include</a:t>
            </a:r>
            <a:r>
              <a:rPr lang="en-GB" sz="2400" dirty="0" smtClean="0"/>
              <a:t>:</a:t>
            </a:r>
          </a:p>
          <a:p>
            <a:r>
              <a:rPr lang="en-GB" sz="2400" dirty="0" smtClean="0"/>
              <a:t>Game designer</a:t>
            </a:r>
            <a:endParaRPr lang="en-GB" sz="2400" dirty="0"/>
          </a:p>
          <a:p>
            <a:r>
              <a:rPr lang="en-GB" sz="2400" dirty="0"/>
              <a:t>Special effects </a:t>
            </a:r>
            <a:r>
              <a:rPr lang="en-GB" sz="2400" dirty="0" smtClean="0"/>
              <a:t>technician</a:t>
            </a:r>
            <a:endParaRPr lang="en-GB" sz="2400" dirty="0"/>
          </a:p>
          <a:p>
            <a:r>
              <a:rPr lang="en-GB" sz="2400" dirty="0" smtClean="0"/>
              <a:t>Concept artist</a:t>
            </a:r>
            <a:endParaRPr lang="en-GB" sz="2400" dirty="0"/>
          </a:p>
          <a:p>
            <a:r>
              <a:rPr lang="en-GB" sz="2400" dirty="0"/>
              <a:t>Production </a:t>
            </a:r>
            <a:r>
              <a:rPr lang="en-GB" sz="2400" dirty="0" smtClean="0"/>
              <a:t>set designer</a:t>
            </a:r>
            <a:r>
              <a:rPr lang="en-GB" sz="2400" dirty="0"/>
              <a:t>, </a:t>
            </a:r>
            <a:r>
              <a:rPr lang="en-GB" sz="2400" dirty="0" smtClean="0"/>
              <a:t>theatre/television/film</a:t>
            </a:r>
            <a:endParaRPr lang="en-GB" sz="2400" dirty="0"/>
          </a:p>
          <a:p>
            <a:r>
              <a:rPr lang="en-GB" sz="2400" dirty="0"/>
              <a:t>Fine </a:t>
            </a:r>
            <a:r>
              <a:rPr lang="en-GB" sz="2400" dirty="0" smtClean="0"/>
              <a:t>artist</a:t>
            </a:r>
            <a:endParaRPr lang="en-GB" sz="2400" dirty="0"/>
          </a:p>
          <a:p>
            <a:r>
              <a:rPr lang="en-GB" sz="2400" dirty="0" smtClean="0"/>
              <a:t>Multimedia specialist</a:t>
            </a:r>
          </a:p>
          <a:p>
            <a:r>
              <a:rPr lang="en-GB" sz="2400" dirty="0"/>
              <a:t>Textile </a:t>
            </a:r>
            <a:r>
              <a:rPr lang="en-GB" sz="2400" dirty="0" smtClean="0"/>
              <a:t>designer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21020" y="1543133"/>
            <a:ext cx="5041127" cy="4546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Jobs </a:t>
            </a:r>
            <a:r>
              <a:rPr lang="en-GB" sz="2400" b="1" dirty="0"/>
              <a:t>where your </a:t>
            </a:r>
            <a:r>
              <a:rPr lang="en-GB" sz="2400" b="1" dirty="0" smtClean="0"/>
              <a:t>subject </a:t>
            </a:r>
            <a:r>
              <a:rPr lang="en-GB" sz="2400" b="1" dirty="0"/>
              <a:t>would be useful include</a:t>
            </a:r>
            <a:r>
              <a:rPr lang="en-GB" sz="2400" dirty="0" smtClean="0"/>
              <a:t>:</a:t>
            </a:r>
          </a:p>
          <a:p>
            <a:r>
              <a:rPr lang="en-GB" sz="2400" dirty="0" smtClean="0"/>
              <a:t>Furniture </a:t>
            </a:r>
            <a:r>
              <a:rPr lang="en-GB" sz="2400" dirty="0"/>
              <a:t>conservator/restorer</a:t>
            </a:r>
          </a:p>
          <a:p>
            <a:r>
              <a:rPr lang="en-GB" sz="2400" dirty="0" smtClean="0"/>
              <a:t>Marketing &amp; Advertising executive</a:t>
            </a:r>
            <a:endParaRPr lang="en-GB" sz="2400" dirty="0"/>
          </a:p>
          <a:p>
            <a:r>
              <a:rPr lang="en-GB" sz="2400" dirty="0" smtClean="0"/>
              <a:t>Event manager</a:t>
            </a:r>
          </a:p>
          <a:p>
            <a:r>
              <a:rPr lang="en-GB" sz="2400" dirty="0" smtClean="0"/>
              <a:t>Copywriter</a:t>
            </a:r>
            <a:endParaRPr lang="en-GB" sz="2400" dirty="0"/>
          </a:p>
          <a:p>
            <a:r>
              <a:rPr lang="en-GB" sz="2400" dirty="0" smtClean="0"/>
              <a:t>Museum/gallery curator</a:t>
            </a:r>
          </a:p>
          <a:p>
            <a:r>
              <a:rPr lang="en-GB" sz="2400" dirty="0"/>
              <a:t>Community arts worker</a:t>
            </a:r>
          </a:p>
          <a:p>
            <a:r>
              <a:rPr lang="en-GB" sz="2400" dirty="0" smtClean="0"/>
              <a:t>Arts administrator</a:t>
            </a:r>
            <a:endParaRPr lang="en-GB" sz="2400" dirty="0"/>
          </a:p>
          <a:p>
            <a:r>
              <a:rPr lang="en-GB" sz="2400" dirty="0" smtClean="0"/>
              <a:t>Museum </a:t>
            </a:r>
            <a:r>
              <a:rPr lang="en-GB" sz="2400" dirty="0"/>
              <a:t>education officer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442" y="1340636"/>
            <a:ext cx="9403081" cy="44633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T</a:t>
            </a:r>
            <a:r>
              <a:rPr lang="en-GB" sz="2400" dirty="0" smtClean="0"/>
              <a:t>here </a:t>
            </a:r>
            <a:r>
              <a:rPr lang="en-GB" sz="2400" dirty="0"/>
              <a:t>are expected to be </a:t>
            </a:r>
            <a:r>
              <a:rPr lang="en-GB" sz="2400" b="1" dirty="0"/>
              <a:t>900,000</a:t>
            </a:r>
            <a:r>
              <a:rPr lang="en-GB" sz="2400" dirty="0"/>
              <a:t> new jobs in the sector by 2030. While other industries are at risk of their jobs being replaced by automation, the creative industries are relatively secure with a huge 87% of creative jobs at low or no risk of automation.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300" b="1" dirty="0"/>
              <a:t>Places where you could </a:t>
            </a:r>
            <a:r>
              <a:rPr lang="en-GB" sz="2300" b="1" dirty="0" smtClean="0"/>
              <a:t>work- </a:t>
            </a:r>
            <a:r>
              <a:rPr lang="en-GB" sz="2300" dirty="0" smtClean="0"/>
              <a:t>Creativity </a:t>
            </a:r>
            <a:r>
              <a:rPr lang="en-GB" sz="2300" dirty="0"/>
              <a:t>is an important element of many careers ranging from </a:t>
            </a:r>
            <a:r>
              <a:rPr lang="en-GB" sz="2300" b="1" dirty="0"/>
              <a:t>engineering</a:t>
            </a:r>
            <a:r>
              <a:rPr lang="en-GB" sz="2300" dirty="0"/>
              <a:t> and </a:t>
            </a:r>
            <a:r>
              <a:rPr lang="en-GB" sz="2300" b="1" dirty="0"/>
              <a:t>consulting</a:t>
            </a:r>
            <a:r>
              <a:rPr lang="en-GB" sz="2300" dirty="0"/>
              <a:t> to </a:t>
            </a:r>
            <a:r>
              <a:rPr lang="en-GB" sz="2300" b="1" dirty="0"/>
              <a:t>marketing </a:t>
            </a:r>
            <a:r>
              <a:rPr lang="en-GB" sz="2300" dirty="0"/>
              <a:t>and</a:t>
            </a:r>
            <a:r>
              <a:rPr lang="en-GB" sz="2300" b="1" dirty="0"/>
              <a:t> publishing</a:t>
            </a:r>
            <a:r>
              <a:rPr lang="en-GB" sz="2300" dirty="0"/>
              <a:t>, to work in </a:t>
            </a:r>
            <a:r>
              <a:rPr lang="en-GB" sz="2300" b="1" dirty="0"/>
              <a:t>Museums, galleries </a:t>
            </a:r>
            <a:r>
              <a:rPr lang="en-GB" sz="2300" dirty="0"/>
              <a:t>and </a:t>
            </a:r>
            <a:r>
              <a:rPr lang="en-GB" sz="2300" b="1" dirty="0"/>
              <a:t>heritage sites</a:t>
            </a:r>
            <a:r>
              <a:rPr lang="en-GB" sz="2300" dirty="0"/>
              <a:t>, such as stately homes and cathedrals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300" dirty="0"/>
              <a:t>So if you want to use your creativity in your job there are plenty of options open to you.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405514"/>
            <a:ext cx="10515600" cy="1030012"/>
          </a:xfrm>
        </p:spPr>
        <p:txBody>
          <a:bodyPr/>
          <a:lstStyle/>
          <a:p>
            <a:r>
              <a:rPr lang="en-GB" dirty="0" smtClean="0"/>
              <a:t>Labour Market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8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810" y="414821"/>
            <a:ext cx="9329530" cy="1325563"/>
          </a:xfrm>
        </p:spPr>
        <p:txBody>
          <a:bodyPr/>
          <a:lstStyle/>
          <a:p>
            <a:r>
              <a:rPr lang="en-GB" dirty="0"/>
              <a:t>Examples of H</a:t>
            </a:r>
            <a:r>
              <a:rPr lang="en-GB" dirty="0" smtClean="0"/>
              <a:t>igher Education </a:t>
            </a:r>
            <a:r>
              <a:rPr lang="en-GB" dirty="0"/>
              <a:t>courses </a:t>
            </a:r>
            <a:r>
              <a:rPr lang="en-GB" dirty="0" smtClean="0"/>
              <a:t>related to the creative arts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960" y="1954242"/>
            <a:ext cx="9945075" cy="3330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Media Make Up with Special </a:t>
            </a:r>
            <a:r>
              <a:rPr lang="en-GB" sz="2500" dirty="0" smtClean="0"/>
              <a:t>Effects- Bradford College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Animation BSc (Hons</a:t>
            </a:r>
            <a:r>
              <a:rPr lang="en-GB" sz="2500" dirty="0" smtClean="0"/>
              <a:t>) - University </a:t>
            </a:r>
            <a:r>
              <a:rPr lang="en-GB" sz="2500" dirty="0"/>
              <a:t>of </a:t>
            </a:r>
            <a:r>
              <a:rPr lang="en-GB" sz="2500" dirty="0" smtClean="0"/>
              <a:t>Bradford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Creative Advertising </a:t>
            </a:r>
            <a:r>
              <a:rPr lang="en-GB" sz="2500" dirty="0" smtClean="0"/>
              <a:t>- Leeds </a:t>
            </a:r>
            <a:r>
              <a:rPr lang="en-GB" sz="2500" dirty="0"/>
              <a:t>Arts </a:t>
            </a:r>
            <a:r>
              <a:rPr lang="en-GB" sz="2500" dirty="0" smtClean="0"/>
              <a:t>University</a:t>
            </a:r>
            <a:endParaRPr lang="en-GB" sz="25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Creative Media Technology </a:t>
            </a:r>
            <a:r>
              <a:rPr lang="en-GB" sz="2500" dirty="0" smtClean="0"/>
              <a:t>- Leeds </a:t>
            </a:r>
            <a:r>
              <a:rPr lang="en-GB" sz="2500" dirty="0"/>
              <a:t>Beckett </a:t>
            </a:r>
            <a:r>
              <a:rPr lang="en-GB" sz="2500" dirty="0" smtClean="0"/>
              <a:t>University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Fashion and Textiles </a:t>
            </a:r>
            <a:r>
              <a:rPr lang="en-GB" sz="2500" dirty="0" smtClean="0"/>
              <a:t>- University </a:t>
            </a:r>
            <a:r>
              <a:rPr lang="en-GB" sz="2500" dirty="0"/>
              <a:t>Centre Leeds, Leeds City </a:t>
            </a:r>
            <a:r>
              <a:rPr lang="en-GB" sz="2500" dirty="0" smtClean="0"/>
              <a:t>College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Creative Practice: Graphic </a:t>
            </a:r>
            <a:r>
              <a:rPr lang="en-GB" sz="2500" dirty="0" smtClean="0"/>
              <a:t>Design – Sheffield College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500" dirty="0"/>
              <a:t>Comic and Concept Art </a:t>
            </a:r>
            <a:r>
              <a:rPr lang="en-GB" sz="2500" dirty="0" smtClean="0"/>
              <a:t>- Leeds </a:t>
            </a:r>
            <a:r>
              <a:rPr lang="en-GB" sz="2500" dirty="0"/>
              <a:t>Arts University</a:t>
            </a:r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8109"/>
            <a:ext cx="10515600" cy="44981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://ccskills.org.uk/careers/advice</a:t>
            </a:r>
            <a:endParaRPr lang="en-GB" dirty="0" smtClean="0">
              <a:hlinkClick r:id="rId3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://discovercreative.careers/#/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hlinkClick r:id="rId3"/>
              </a:rPr>
              <a:t>www.icould.com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hlinkClick r:id="rId4"/>
              </a:rPr>
              <a:t>www.nationalcareersservice.direct.gov.uk</a:t>
            </a:r>
            <a:r>
              <a:rPr lang="en-GB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hlinkClick r:id="rId5"/>
              </a:rPr>
              <a:t>www.prospects.ac.uk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hlinkClick r:id="rId6"/>
              </a:rPr>
              <a:t>www.ucas.com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hlinkClick r:id="rId7"/>
              </a:rPr>
              <a:t>www.discoveruni.org.uk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dirty="0"/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210268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323</TotalTime>
  <Words>426</Words>
  <Application>Microsoft Office PowerPoint</Application>
  <PresentationFormat>Custom</PresentationFormat>
  <Paragraphs>67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Main Logos</vt:lpstr>
      <vt:lpstr>All Partners</vt:lpstr>
      <vt:lpstr>All Colleges</vt:lpstr>
      <vt:lpstr> Careers in Creative Arts </vt:lpstr>
      <vt:lpstr> Skills developed in the creative arts </vt:lpstr>
      <vt:lpstr>Examples of careers related to the creative arts</vt:lpstr>
      <vt:lpstr>Labour Market Information</vt:lpstr>
      <vt:lpstr>Examples of Higher Education courses related to the creative arts</vt:lpstr>
      <vt:lpstr>Where to get 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Amy Blenkiron</cp:lastModifiedBy>
  <cp:revision>37</cp:revision>
  <dcterms:created xsi:type="dcterms:W3CDTF">2019-06-10T13:43:06Z</dcterms:created>
  <dcterms:modified xsi:type="dcterms:W3CDTF">2020-02-28T14:29:52Z</dcterms:modified>
</cp:coreProperties>
</file>