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10"/>
  </p:notesMasterIdLst>
  <p:sldIdLst>
    <p:sldId id="261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372" autoAdjust="0"/>
  </p:normalViewPr>
  <p:slideViewPr>
    <p:cSldViewPr snapToGrid="0" snapToObjects="1">
      <p:cViewPr varScale="1">
        <p:scale>
          <a:sx n="61" d="100"/>
          <a:sy n="61" d="100"/>
        </p:scale>
        <p:origin x="10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 https://www.prospects.ac.uk/careers-advice/what-can-i-do-with-my-degree/law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1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on ucas.com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6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 https://luminate.prospects.ac.uk/what-do-graduates-do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5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scoveruni.org.uk/" TargetMode="External"/><Relationship Id="rId3" Type="http://schemas.openxmlformats.org/officeDocument/2006/relationships/hyperlink" Target="http://www.allaboutlaw.co.uk/school-leaver" TargetMode="External"/><Relationship Id="rId7" Type="http://schemas.openxmlformats.org/officeDocument/2006/relationships/hyperlink" Target="http://www.ucas.com/" TargetMode="External"/><Relationship Id="rId2" Type="http://schemas.openxmlformats.org/officeDocument/2006/relationships/hyperlink" Target="http://www.lawcareer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pects.ac.uk/" TargetMode="External"/><Relationship Id="rId5" Type="http://schemas.openxmlformats.org/officeDocument/2006/relationships/hyperlink" Target="http://www.nationalcareersservice.direct.gov.uk/" TargetMode="External"/><Relationship Id="rId4" Type="http://schemas.openxmlformats.org/officeDocument/2006/relationships/hyperlink" Target="http://www.icoul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13641" y="1781504"/>
            <a:ext cx="8698302" cy="1150673"/>
          </a:xfrm>
        </p:spPr>
        <p:txBody>
          <a:bodyPr>
            <a:noAutofit/>
          </a:bodyPr>
          <a:lstStyle/>
          <a:p>
            <a:r>
              <a:rPr lang="en-GB" sz="6600" dirty="0"/>
              <a:t>Careers in </a:t>
            </a:r>
            <a:r>
              <a:rPr lang="en-GB" sz="6600" dirty="0" smtClean="0"/>
              <a:t>Law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</a:t>
            </a:r>
            <a:r>
              <a:rPr lang="en-GB" dirty="0" smtClean="0"/>
              <a:t>gained from </a:t>
            </a:r>
            <a:r>
              <a:rPr lang="en-GB" dirty="0"/>
              <a:t>studying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8731469" cy="39287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critical analysis and the ability to </a:t>
            </a:r>
            <a:r>
              <a:rPr lang="en-GB" sz="2200" dirty="0"/>
              <a:t>construct </a:t>
            </a:r>
            <a:r>
              <a:rPr lang="en-GB" sz="2200" dirty="0" smtClean="0"/>
              <a:t>sound arguments</a:t>
            </a:r>
            <a:endParaRPr lang="en-GB" sz="2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confident </a:t>
            </a:r>
            <a:r>
              <a:rPr lang="en-GB" sz="2200" dirty="0"/>
              <a:t>and persuasive </a:t>
            </a:r>
            <a:r>
              <a:rPr lang="en-GB" sz="2200" dirty="0" smtClean="0"/>
              <a:t>communication</a:t>
            </a:r>
            <a:r>
              <a:rPr lang="en-GB" sz="2200" dirty="0"/>
              <a:t>, including report writing and </a:t>
            </a:r>
            <a:r>
              <a:rPr lang="en-GB" sz="2200" dirty="0" smtClean="0"/>
              <a:t>presenting</a:t>
            </a:r>
            <a:endParaRPr lang="en-GB" sz="2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research </a:t>
            </a:r>
            <a:r>
              <a:rPr lang="en-GB" sz="2200" dirty="0"/>
              <a:t>collection, analysis and evaluation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problem solving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/>
              <a:t>reasoning and critical judgement skills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the </a:t>
            </a:r>
            <a:r>
              <a:rPr lang="en-GB" sz="2200" dirty="0"/>
              <a:t>ability to work independently and in a </a:t>
            </a:r>
            <a:r>
              <a:rPr lang="en-GB" sz="2200" dirty="0" smtClean="0"/>
              <a:t>team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the </a:t>
            </a:r>
            <a:r>
              <a:rPr lang="en-GB" sz="2200" dirty="0"/>
              <a:t>ability to interpret and explain complex information clearly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200" dirty="0" smtClean="0"/>
              <a:t>attention </a:t>
            </a:r>
            <a:r>
              <a:rPr lang="en-GB" sz="2200" dirty="0"/>
              <a:t>to detail and the ability to draft formal documents with </a:t>
            </a:r>
            <a:r>
              <a:rPr lang="en-GB" sz="2200" dirty="0" smtClean="0"/>
              <a:t>precision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600" cy="1129971"/>
          </a:xfrm>
        </p:spPr>
        <p:txBody>
          <a:bodyPr/>
          <a:lstStyle/>
          <a:p>
            <a:r>
              <a:rPr lang="en-GB" dirty="0"/>
              <a:t>Examples of careers </a:t>
            </a:r>
            <a:r>
              <a:rPr lang="en-GB" dirty="0" smtClean="0"/>
              <a:t>in </a:t>
            </a:r>
            <a:r>
              <a:rPr lang="en-GB" dirty="0"/>
              <a:t>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36057" cy="4351338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Chartered legal executive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Detective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Licensed conveyancer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Paralegal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Solicitor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Advice worker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Border Force officer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Chartered accountant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Civil </a:t>
            </a:r>
            <a:r>
              <a:rPr lang="en-GB" sz="2300" dirty="0" smtClean="0"/>
              <a:t>servant</a:t>
            </a:r>
            <a:endParaRPr lang="en-GB" sz="23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63241" y="1825625"/>
            <a:ext cx="4170872" cy="4351338"/>
          </a:xfrm>
        </p:spPr>
        <p:txBody>
          <a:bodyPr>
            <a:noAutofit/>
          </a:bodyPr>
          <a:lstStyle/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 smtClean="0"/>
              <a:t>Data </a:t>
            </a:r>
            <a:r>
              <a:rPr lang="en-GB" sz="2300" dirty="0"/>
              <a:t>analyst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 smtClean="0"/>
              <a:t>External </a:t>
            </a:r>
            <a:r>
              <a:rPr lang="en-GB" sz="2300" dirty="0"/>
              <a:t>auditor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Forensic computer analyst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Human resources officer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Mediator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Patent attorney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Political risk analyst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Stockbroker</a:t>
            </a:r>
          </a:p>
          <a:p>
            <a:pPr marL="361950" indent="-361950">
              <a:lnSpc>
                <a:spcPct val="100000"/>
              </a:lnSpc>
              <a:spcBef>
                <a:spcPts val="600"/>
              </a:spcBef>
            </a:pPr>
            <a:r>
              <a:rPr lang="en-GB" sz="2300" dirty="0"/>
              <a:t>Trading standards officer</a:t>
            </a:r>
          </a:p>
        </p:txBody>
      </p:sp>
    </p:spTree>
    <p:extLst>
      <p:ext uri="{BB962C8B-B14F-4D97-AF65-F5344CB8AC3E}">
        <p14:creationId xmlns:p14="http://schemas.microsoft.com/office/powerpoint/2010/main" val="89184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75484"/>
            <a:ext cx="9251731" cy="1325563"/>
          </a:xfrm>
        </p:spPr>
        <p:txBody>
          <a:bodyPr/>
          <a:lstStyle/>
          <a:p>
            <a:r>
              <a:rPr lang="en-GB" dirty="0"/>
              <a:t>Examples of </a:t>
            </a:r>
            <a:r>
              <a:rPr lang="en-GB" dirty="0" smtClean="0"/>
              <a:t>Higher Education courses with </a:t>
            </a:r>
            <a:r>
              <a:rPr lang="en-GB" dirty="0"/>
              <a:t>Law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017985"/>
            <a:ext cx="8938098" cy="3626069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400" dirty="0" smtClean="0"/>
              <a:t>Law with European Legal Studies – University of Leeds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400" dirty="0" smtClean="0"/>
              <a:t>Professional Policing – Sheffield Hallam University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400" dirty="0" smtClean="0"/>
              <a:t>Business Law LLB – De Montfort University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400" dirty="0" smtClean="0"/>
              <a:t>Applied Justice and Social Sciences – University Centre Rotherham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400" dirty="0" smtClean="0"/>
              <a:t>International Relations &amp; Diplomacy and Law – University of Derby</a:t>
            </a:r>
          </a:p>
        </p:txBody>
      </p:sp>
    </p:spTree>
    <p:extLst>
      <p:ext uri="{BB962C8B-B14F-4D97-AF65-F5344CB8AC3E}">
        <p14:creationId xmlns:p14="http://schemas.microsoft.com/office/powerpoint/2010/main" val="181833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91861"/>
            <a:ext cx="8920656" cy="3878317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500" dirty="0"/>
              <a:t>A study recording the jobs students had 6 months after graduating (in 2018/19) found </a:t>
            </a:r>
            <a:r>
              <a:rPr lang="en-GB" sz="2500" dirty="0" smtClean="0"/>
              <a:t>over </a:t>
            </a:r>
            <a:r>
              <a:rPr lang="en-GB" sz="2500" dirty="0"/>
              <a:t>a quarter of graduates working in the UK are </a:t>
            </a:r>
            <a:r>
              <a:rPr lang="en-GB" sz="2500" dirty="0" smtClean="0"/>
              <a:t>law </a:t>
            </a:r>
            <a:r>
              <a:rPr lang="en-GB" sz="2500" dirty="0"/>
              <a:t>associate professionals. </a:t>
            </a:r>
            <a:endParaRPr lang="en-GB" sz="2500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500" dirty="0" smtClean="0"/>
              <a:t>Around 30% of graduates continued their studies in Law after they graduated.</a:t>
            </a:r>
            <a:endParaRPr lang="en-GB" sz="2500" dirty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2500" dirty="0"/>
              <a:t>Outside of the legal profession employers can </a:t>
            </a:r>
            <a:r>
              <a:rPr lang="en-GB" sz="2500" dirty="0" smtClean="0"/>
              <a:t>include: </a:t>
            </a:r>
            <a:r>
              <a:rPr lang="en-GB" sz="2500" dirty="0"/>
              <a:t>banks and building societies, </a:t>
            </a:r>
            <a:r>
              <a:rPr lang="en-GB" sz="2500" dirty="0" smtClean="0"/>
              <a:t>insurance </a:t>
            </a:r>
            <a:r>
              <a:rPr lang="en-GB" sz="2500" dirty="0"/>
              <a:t>companies and HR departments of large firms</a:t>
            </a:r>
            <a:r>
              <a:rPr lang="en-GB" sz="2500" dirty="0" smtClean="0"/>
              <a:t>.</a:t>
            </a:r>
            <a:endParaRPr lang="en-GB" sz="25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397"/>
            <a:ext cx="10515600" cy="1030012"/>
          </a:xfrm>
        </p:spPr>
        <p:txBody>
          <a:bodyPr/>
          <a:lstStyle/>
          <a:p>
            <a:r>
              <a:rPr lang="en-GB" dirty="0" smtClean="0"/>
              <a:t>Labour Market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93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hlinkClick r:id="rId2"/>
              </a:rPr>
              <a:t>www.lawcareers.net</a:t>
            </a:r>
            <a:r>
              <a:rPr lang="en-GB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hlinkClick r:id="rId3"/>
              </a:rPr>
              <a:t>www.allaboutlaw.co.uk/school-leaver</a:t>
            </a:r>
            <a:r>
              <a:rPr lang="en-GB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>
                <a:hlinkClick r:id="rId4"/>
              </a:rPr>
              <a:t>www.icould.com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hlinkClick r:id="rId5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>
                <a:hlinkClick r:id="rId6"/>
              </a:rPr>
              <a:t>www.prospects.ac.uk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hlinkClick r:id="rId7"/>
              </a:rPr>
              <a:t>www.ucas.com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hlinkClick r:id="rId8"/>
              </a:rPr>
              <a:t>www.discoveruni.org.uk</a:t>
            </a:r>
            <a:r>
              <a:rPr lang="en-GB" dirty="0"/>
              <a:t> </a:t>
            </a:r>
            <a:endParaRPr lang="en-GB" dirty="0" smtClean="0"/>
          </a:p>
          <a:p>
            <a:pPr>
              <a:lnSpc>
                <a:spcPct val="120000"/>
              </a:lnSpc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2330492"/>
      </p:ext>
    </p:extLst>
  </p:cSld>
  <p:clrMapOvr>
    <a:masterClrMapping/>
  </p:clrMapOvr>
</p:sld>
</file>

<file path=ppt/theme/theme1.xml><?xml version="1.0" encoding="utf-8"?>
<a:theme xmlns:a="http://schemas.openxmlformats.org/drawingml/2006/main" name="Main Logo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31AF7EBC-13E5-4000-A0CA-8C91037A0D85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DD4B4525-3ED9-4B55-8777-E2FCB41DDE72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71D32108-4640-4D37-9330-8E463688C0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HeppSY Powerpoint Template edit</Template>
  <TotalTime>251</TotalTime>
  <Words>258</Words>
  <Application>Microsoft Office PowerPoint</Application>
  <PresentationFormat>Widescreen</PresentationFormat>
  <Paragraphs>53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Main Logos</vt:lpstr>
      <vt:lpstr>All Partners</vt:lpstr>
      <vt:lpstr>All Colleges</vt:lpstr>
      <vt:lpstr>Careers in Law</vt:lpstr>
      <vt:lpstr>Skills gained from studying Law</vt:lpstr>
      <vt:lpstr>Examples of careers in Law</vt:lpstr>
      <vt:lpstr>Examples of Higher Education courses with Law </vt:lpstr>
      <vt:lpstr>Labour Market Information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Heath</dc:creator>
  <cp:lastModifiedBy>staff</cp:lastModifiedBy>
  <cp:revision>28</cp:revision>
  <dcterms:created xsi:type="dcterms:W3CDTF">2019-06-10T13:43:06Z</dcterms:created>
  <dcterms:modified xsi:type="dcterms:W3CDTF">2020-02-27T15:50:09Z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