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  <p:sldMasterId id="2147483678" r:id="rId2"/>
    <p:sldMasterId id="2147483714" r:id="rId3"/>
  </p:sldMasterIdLst>
  <p:notesMasterIdLst>
    <p:notesMasterId r:id="rId10"/>
  </p:notesMasterIdLst>
  <p:sldIdLst>
    <p:sldId id="261" r:id="rId4"/>
    <p:sldId id="263" r:id="rId5"/>
    <p:sldId id="264" r:id="rId6"/>
    <p:sldId id="265" r:id="rId7"/>
    <p:sldId id="268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4767" autoAdjust="0"/>
  </p:normalViewPr>
  <p:slideViewPr>
    <p:cSldViewPr snapToGrid="0" snapToObjects="1">
      <p:cViewPr varScale="1">
        <p:scale>
          <a:sx n="59" d="100"/>
          <a:sy n="59" d="100"/>
        </p:scale>
        <p:origin x="109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5D8A7-1323-F64B-BAE0-EABBA4D89DB5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1DF47E-12AA-B542-95EF-52A7AE2A78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444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Source:  https://www.prospects.ac.uk/careers-advice/what-can-i-do-with-my-degree/mathematics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DF47E-12AA-B542-95EF-52A7AE2A782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068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Source:  https://www.prospects.ac.uk/careers-advice/what-can-i-do-with-my-degree/mathematics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DF47E-12AA-B542-95EF-52A7AE2A782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826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All on www.ucas.com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DF47E-12AA-B542-95EF-52A7AE2A782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922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6 months after</a:t>
            </a:r>
            <a:r>
              <a:rPr lang="en-GB" baseline="0" dirty="0" smtClean="0"/>
              <a:t> graduating isn't very long, and generally students are not in their dream career - they could be saving up to go travelling, continuing working in their part time role at university, or deciding what they want to do next.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DF47E-12AA-B542-95EF-52A7AE2A782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683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02233"/>
            <a:ext cx="9144000" cy="2387600"/>
          </a:xfrm>
          <a:prstGeom prst="rect">
            <a:avLst/>
          </a:prstGeo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8190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spc="-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spc="-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F0D7-A08E-EF4A-A121-A48317DF3533}" type="datetimeFigureOut">
              <a:rPr lang="en-US" smtClean="0"/>
              <a:t>2/27/2020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02233"/>
            <a:ext cx="9144000" cy="2387600"/>
          </a:xfrm>
          <a:prstGeom prst="rect">
            <a:avLst/>
          </a:prstGeo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8190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194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spc="-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686200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spc="-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F0D7-A08E-EF4A-A121-A48317DF3533}" type="datetimeFigureOut">
              <a:rPr lang="en-US" smtClean="0"/>
              <a:t>2/27/2020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161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spc="-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spc="-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F0D7-A08E-EF4A-A121-A48317DF3533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BF80ED-7CAB-1947-AEF3-BA88721F956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1.png"/><Relationship Id="rId4" Type="http://schemas.openxmlformats.org/officeDocument/2006/relationships/theme" Target="../theme/theme2.xml"/><Relationship Id="rId9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17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6.png"/><Relationship Id="rId5" Type="http://schemas.openxmlformats.org/officeDocument/2006/relationships/image" Target="../media/image1.png"/><Relationship Id="rId4" Type="http://schemas.openxmlformats.org/officeDocument/2006/relationships/theme" Target="../theme/theme3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football ball&#10;&#10;Description automatically generated">
            <a:extLst>
              <a:ext uri="{FF2B5EF4-FFF2-40B4-BE49-F238E27FC236}">
                <a16:creationId xmlns:a16="http://schemas.microsoft.com/office/drawing/2014/main" id="{C33E743D-EC1A-4157-8391-1F8AC87EEE7E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30219" t="37338"/>
          <a:stretch/>
        </p:blipFill>
        <p:spPr>
          <a:xfrm rot="16200000">
            <a:off x="8264436" y="1493521"/>
            <a:ext cx="5421085" cy="2434043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31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2301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fld id="{C2C4C33D-B078-2E4D-900D-3DA5E5E4F2E0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0" name="Picture 9" descr="A picture containing clipart&#10;&#10;Description automatically generated">
            <a:extLst>
              <a:ext uri="{FF2B5EF4-FFF2-40B4-BE49-F238E27FC236}">
                <a16:creationId xmlns:a16="http://schemas.microsoft.com/office/drawing/2014/main" id="{D5910E54-2A98-42FB-B394-38514E3DCE5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44944" y="5817181"/>
            <a:ext cx="2177012" cy="82368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8136809-9B14-40FF-BC9C-8E8B8F2CD4ED}"/>
              </a:ext>
            </a:extLst>
          </p:cNvPr>
          <p:cNvPicPr/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5070" y="5817181"/>
            <a:ext cx="2036999" cy="7497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7073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-140" baseline="0">
          <a:solidFill>
            <a:srgbClr val="7030A0"/>
          </a:solidFill>
          <a:latin typeface="Arial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football ball&#10;&#10;Description automatically generated">
            <a:extLst>
              <a:ext uri="{FF2B5EF4-FFF2-40B4-BE49-F238E27FC236}">
                <a16:creationId xmlns:a16="http://schemas.microsoft.com/office/drawing/2014/main" id="{F1710C31-B759-4029-A79D-41255411E85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0219" t="37338"/>
          <a:stretch/>
        </p:blipFill>
        <p:spPr>
          <a:xfrm rot="16200000">
            <a:off x="8264436" y="1493521"/>
            <a:ext cx="5421085" cy="2434043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31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2301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fld id="{C2C4C33D-B078-2E4D-900D-3DA5E5E4F2E0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789"/>
          <a:stretch/>
        </p:blipFill>
        <p:spPr>
          <a:xfrm>
            <a:off x="539005" y="5843759"/>
            <a:ext cx="9543250" cy="86936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52784E6-0BC8-DB4E-85C5-40D160C2BA3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52656" y="6027972"/>
            <a:ext cx="1137209" cy="492101"/>
          </a:xfrm>
          <a:prstGeom prst="rect">
            <a:avLst/>
          </a:prstGeom>
        </p:spPr>
      </p:pic>
      <p:pic>
        <p:nvPicPr>
          <p:cNvPr id="6" name="Picture 5" descr="A picture containing clipart&#10;&#10;Description automatically generated">
            <a:extLst>
              <a:ext uri="{FF2B5EF4-FFF2-40B4-BE49-F238E27FC236}">
                <a16:creationId xmlns:a16="http://schemas.microsoft.com/office/drawing/2014/main" id="{BBD914C0-441D-4747-AECE-72607606484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08448" y="4164434"/>
            <a:ext cx="3786192" cy="143252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A4C26B8-8DA1-4DC1-B806-3D8035032C56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571" y="4164434"/>
            <a:ext cx="3617709" cy="1231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6005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-140" baseline="0">
          <a:solidFill>
            <a:srgbClr val="7030A0"/>
          </a:solidFill>
          <a:latin typeface="Arial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football ball&#10;&#10;Description automatically generated">
            <a:extLst>
              <a:ext uri="{FF2B5EF4-FFF2-40B4-BE49-F238E27FC236}">
                <a16:creationId xmlns:a16="http://schemas.microsoft.com/office/drawing/2014/main" id="{7F323D1E-A442-45E2-82C6-B623F3EF047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0219" t="37338"/>
          <a:stretch/>
        </p:blipFill>
        <p:spPr>
          <a:xfrm rot="16200000">
            <a:off x="8264436" y="1493521"/>
            <a:ext cx="5421085" cy="2434043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31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2301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fld id="{C2C4C33D-B078-2E4D-900D-3DA5E5E4F2E0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7DDFCF1-4CE4-E84A-805D-D40A188E9820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063" r="11765"/>
          <a:stretch/>
        </p:blipFill>
        <p:spPr>
          <a:xfrm>
            <a:off x="542612" y="5783995"/>
            <a:ext cx="9897452" cy="10182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398207A-8CDF-9143-9F22-490B2EA5AA7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577853" y="6115433"/>
            <a:ext cx="930210" cy="402527"/>
          </a:xfrm>
          <a:prstGeom prst="rect">
            <a:avLst/>
          </a:prstGeom>
        </p:spPr>
      </p:pic>
      <p:pic>
        <p:nvPicPr>
          <p:cNvPr id="10" name="Picture 9" descr="A picture containing clipart&#10;&#10;Description automatically generated">
            <a:extLst>
              <a:ext uri="{FF2B5EF4-FFF2-40B4-BE49-F238E27FC236}">
                <a16:creationId xmlns:a16="http://schemas.microsoft.com/office/drawing/2014/main" id="{83801C86-551B-4D87-A482-30E21FF8039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08448" y="4164434"/>
            <a:ext cx="3786192" cy="14325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C243AEA-19AD-4FE8-9FFE-5BD2926FF9EF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571" y="4164434"/>
            <a:ext cx="3617709" cy="1231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520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-140" baseline="0">
          <a:solidFill>
            <a:srgbClr val="7030A0"/>
          </a:solidFill>
          <a:latin typeface="Arial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ionalcareersservice.direct.gov.uk/" TargetMode="External"/><Relationship Id="rId2" Type="http://schemas.openxmlformats.org/officeDocument/2006/relationships/hyperlink" Target="http://www.icould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iscoveruni.org.uk/" TargetMode="External"/><Relationship Id="rId5" Type="http://schemas.openxmlformats.org/officeDocument/2006/relationships/hyperlink" Target="http://www.ucas.com/" TargetMode="External"/><Relationship Id="rId4" Type="http://schemas.openxmlformats.org/officeDocument/2006/relationships/hyperlink" Target="http://www.prospects.ac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1573710"/>
            <a:ext cx="8779329" cy="1728393"/>
          </a:xfrm>
        </p:spPr>
        <p:txBody>
          <a:bodyPr/>
          <a:lstStyle/>
          <a:p>
            <a:r>
              <a:rPr lang="en-GB" dirty="0" smtClean="0"/>
              <a:t>Careers in Maths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10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Skills developed in Maths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dirty="0"/>
              <a:t>Problem solving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dirty="0"/>
              <a:t>Interpreting data and information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dirty="0"/>
              <a:t>Attention to detail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dirty="0"/>
              <a:t>Accurate measuring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dirty="0"/>
              <a:t>Reasoning ability</a:t>
            </a:r>
          </a:p>
          <a:p>
            <a:pPr>
              <a:spcBef>
                <a:spcPts val="600"/>
              </a:spcBef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dirty="0"/>
              <a:t>Calculation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dirty="0"/>
              <a:t>Budgeting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dirty="0"/>
              <a:t>Planning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dirty="0"/>
              <a:t>Research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dirty="0"/>
              <a:t>High level IT</a:t>
            </a:r>
          </a:p>
          <a:p>
            <a:pPr>
              <a:spcBef>
                <a:spcPts val="60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505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n-GB" dirty="0" smtClean="0"/>
              <a:t>Example c</a:t>
            </a:r>
            <a:r>
              <a:rPr lang="en-GB" dirty="0" smtClean="0"/>
              <a:t>areers related to </a:t>
            </a:r>
            <a:r>
              <a:rPr lang="en-GB" dirty="0" smtClean="0"/>
              <a:t>Maths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dirty="0"/>
              <a:t>Actuary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dirty="0"/>
              <a:t>Business analyst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dirty="0"/>
              <a:t>Data analyst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dirty="0"/>
              <a:t>Economist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dirty="0"/>
              <a:t>Engineering careers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dirty="0"/>
              <a:t>Forensic computer analyst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dirty="0"/>
              <a:t>Quantity surveyor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dirty="0"/>
              <a:t>Statistician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dirty="0"/>
              <a:t>Stockbroker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dirty="0"/>
              <a:t>Tax adviser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dirty="0"/>
              <a:t>Management accountant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dirty="0"/>
              <a:t>Insurance loss adjuster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259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94560"/>
            <a:ext cx="9229627" cy="3585382"/>
          </a:xfrm>
        </p:spPr>
        <p:txBody>
          <a:bodyPr/>
          <a:lstStyle/>
          <a:p>
            <a:r>
              <a:rPr lang="en-GB" dirty="0" smtClean="0"/>
              <a:t>Mathematics - Sheffield Hallam University </a:t>
            </a:r>
          </a:p>
          <a:p>
            <a:r>
              <a:rPr lang="en-GB" dirty="0" smtClean="0"/>
              <a:t>Geography with Environmental Mathematics - University of Leeds</a:t>
            </a:r>
          </a:p>
          <a:p>
            <a:r>
              <a:rPr lang="en-GB" dirty="0" smtClean="0"/>
              <a:t>Business Management with Mathematics - University of Sheffield</a:t>
            </a:r>
          </a:p>
          <a:p>
            <a:r>
              <a:rPr lang="en-GB" dirty="0" smtClean="0"/>
              <a:t>Economics and Mathematics - University of York</a:t>
            </a:r>
          </a:p>
          <a:p>
            <a:r>
              <a:rPr lang="en-GB" dirty="0" smtClean="0"/>
              <a:t>Accounting and Finance – University of Salford</a:t>
            </a:r>
            <a:endParaRPr lang="en-GB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38200" y="650240"/>
            <a:ext cx="9775371" cy="1335088"/>
          </a:xfrm>
        </p:spPr>
        <p:txBody>
          <a:bodyPr>
            <a:normAutofit/>
          </a:bodyPr>
          <a:lstStyle/>
          <a:p>
            <a:r>
              <a:rPr lang="en-GB" dirty="0"/>
              <a:t>Examples of </a:t>
            </a:r>
            <a:r>
              <a:rPr lang="en-GB" dirty="0" smtClean="0"/>
              <a:t>Higher Education </a:t>
            </a:r>
            <a:r>
              <a:rPr lang="en-GB" dirty="0"/>
              <a:t>courses with </a:t>
            </a:r>
            <a:r>
              <a:rPr lang="en-GB" dirty="0" smtClean="0"/>
              <a:t>Maths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73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171269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GB" dirty="0"/>
              <a:t>A study recording the jobs students had 6 months after </a:t>
            </a:r>
            <a:r>
              <a:rPr lang="en-GB" dirty="0" smtClean="0"/>
              <a:t>                  graduating </a:t>
            </a:r>
            <a:r>
              <a:rPr lang="en-GB" dirty="0"/>
              <a:t>(in 2018/19) found the most popular areas of </a:t>
            </a:r>
            <a:r>
              <a:rPr lang="en-GB" dirty="0" smtClean="0"/>
              <a:t>                work </a:t>
            </a:r>
            <a:r>
              <a:rPr lang="en-GB" dirty="0"/>
              <a:t>for </a:t>
            </a:r>
            <a:r>
              <a:rPr lang="en-GB" dirty="0" smtClean="0"/>
              <a:t>Maths </a:t>
            </a:r>
            <a:r>
              <a:rPr lang="en-GB" dirty="0"/>
              <a:t>graduates were</a:t>
            </a:r>
            <a:r>
              <a:rPr lang="en-GB" dirty="0" smtClean="0"/>
              <a:t>: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GB" dirty="0" smtClean="0"/>
              <a:t>Business, HR and financial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GB" dirty="0" smtClean="0"/>
              <a:t>Information technology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GB" dirty="0" smtClean="0"/>
              <a:t>Education professionals</a:t>
            </a:r>
            <a:endParaRPr lang="en-GB" dirty="0"/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GB" b="1" dirty="0" smtClean="0">
                <a:solidFill>
                  <a:srgbClr val="7030A0"/>
                </a:solidFill>
              </a:rPr>
              <a:t>Where </a:t>
            </a:r>
            <a:r>
              <a:rPr lang="en-GB" b="1" dirty="0">
                <a:solidFill>
                  <a:srgbClr val="7030A0"/>
                </a:solidFill>
              </a:rPr>
              <a:t>you could </a:t>
            </a:r>
            <a:r>
              <a:rPr lang="en-GB" b="1" dirty="0" smtClean="0">
                <a:solidFill>
                  <a:srgbClr val="7030A0"/>
                </a:solidFill>
              </a:rPr>
              <a:t>work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GB" dirty="0" smtClean="0"/>
              <a:t>NHS, pharmaceutical industry, engineering companies, insurance companies, market research companies </a:t>
            </a:r>
            <a:endParaRPr lang="en-GB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Labour Market Information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8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to get further information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>
                <a:hlinkClick r:id="rId2"/>
              </a:rPr>
              <a:t>www.mathscareers.org.uk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 smtClean="0">
                <a:hlinkClick r:id="rId2"/>
              </a:rPr>
              <a:t>www.icould.com</a:t>
            </a:r>
            <a:endParaRPr lang="en-GB" dirty="0"/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hlinkClick r:id="rId3"/>
              </a:rPr>
              <a:t>www.nationalcareersservice.direct.gov.uk</a:t>
            </a:r>
            <a:r>
              <a:rPr lang="en-GB" dirty="0"/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 smtClean="0">
                <a:hlinkClick r:id="rId4"/>
              </a:rPr>
              <a:t>www.prospects.ac.uk</a:t>
            </a:r>
            <a:r>
              <a:rPr lang="en-GB" dirty="0" smtClean="0"/>
              <a:t> </a:t>
            </a:r>
            <a:endParaRPr lang="en-GB" dirty="0"/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hlinkClick r:id="rId5"/>
              </a:rPr>
              <a:t>www.ucas.com</a:t>
            </a:r>
            <a:endParaRPr lang="en-GB" dirty="0"/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hlinkClick r:id="rId6"/>
              </a:rPr>
              <a:t>www.discoveruni.org.uk</a:t>
            </a:r>
            <a:r>
              <a:rPr lang="en-GB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818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 HeppSY Powerpoint Template with no hexagons">
  <a:themeElements>
    <a:clrScheme name="Custom 8">
      <a:dk1>
        <a:srgbClr val="000000"/>
      </a:dk1>
      <a:lt1>
        <a:srgbClr val="FFFFFF"/>
      </a:lt1>
      <a:dk2>
        <a:srgbClr val="666666"/>
      </a:dk2>
      <a:lt2>
        <a:srgbClr val="F3FAFB"/>
      </a:lt2>
      <a:accent1>
        <a:srgbClr val="6B237B"/>
      </a:accent1>
      <a:accent2>
        <a:srgbClr val="AC025B"/>
      </a:accent2>
      <a:accent3>
        <a:srgbClr val="00AAEF"/>
      </a:accent3>
      <a:accent4>
        <a:srgbClr val="231B68"/>
      </a:accent4>
      <a:accent5>
        <a:srgbClr val="7FBA00"/>
      </a:accent5>
      <a:accent6>
        <a:srgbClr val="000000"/>
      </a:accent6>
      <a:hlink>
        <a:srgbClr val="AC025B"/>
      </a:hlink>
      <a:folHlink>
        <a:srgbClr val="AC025B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HeppSY Powerpoint Template" id="{DE006896-A3D3-474B-BB3C-B5ABBF5B7908}" vid="{1ED0CB9A-A443-4E99-B44D-0A5CD790E0C3}"/>
    </a:ext>
  </a:extLst>
</a:theme>
</file>

<file path=ppt/theme/theme2.xml><?xml version="1.0" encoding="utf-8"?>
<a:theme xmlns:a="http://schemas.openxmlformats.org/drawingml/2006/main" name="All Partners">
  <a:themeElements>
    <a:clrScheme name="HeppSY">
      <a:dk1>
        <a:srgbClr val="000000"/>
      </a:dk1>
      <a:lt1>
        <a:srgbClr val="FFFFFF"/>
      </a:lt1>
      <a:dk2>
        <a:srgbClr val="666666"/>
      </a:dk2>
      <a:lt2>
        <a:srgbClr val="F3FAFB"/>
      </a:lt2>
      <a:accent1>
        <a:srgbClr val="97C238"/>
      </a:accent1>
      <a:accent2>
        <a:srgbClr val="9999CC"/>
      </a:accent2>
      <a:accent3>
        <a:srgbClr val="AEDBE5"/>
      </a:accent3>
      <a:accent4>
        <a:srgbClr val="F39618"/>
      </a:accent4>
      <a:accent5>
        <a:srgbClr val="000000"/>
      </a:accent5>
      <a:accent6>
        <a:srgbClr val="FEFFFF"/>
      </a:accent6>
      <a:hlink>
        <a:srgbClr val="97C238"/>
      </a:hlink>
      <a:folHlink>
        <a:srgbClr val="97C238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HeppSY Powerpoint Template" id="{DE006896-A3D3-474B-BB3C-B5ABBF5B7908}" vid="{BB2500E0-1C9B-407B-8903-EA16E91ABD13}"/>
    </a:ext>
  </a:extLst>
</a:theme>
</file>

<file path=ppt/theme/theme3.xml><?xml version="1.0" encoding="utf-8"?>
<a:theme xmlns:a="http://schemas.openxmlformats.org/drawingml/2006/main" name="All Colleges">
  <a:themeElements>
    <a:clrScheme name="HeppSY">
      <a:dk1>
        <a:srgbClr val="000000"/>
      </a:dk1>
      <a:lt1>
        <a:srgbClr val="FFFFFF"/>
      </a:lt1>
      <a:dk2>
        <a:srgbClr val="666666"/>
      </a:dk2>
      <a:lt2>
        <a:srgbClr val="F3FAFB"/>
      </a:lt2>
      <a:accent1>
        <a:srgbClr val="97C238"/>
      </a:accent1>
      <a:accent2>
        <a:srgbClr val="9999CC"/>
      </a:accent2>
      <a:accent3>
        <a:srgbClr val="AEDBE5"/>
      </a:accent3>
      <a:accent4>
        <a:srgbClr val="F39618"/>
      </a:accent4>
      <a:accent5>
        <a:srgbClr val="000000"/>
      </a:accent5>
      <a:accent6>
        <a:srgbClr val="FEFFFF"/>
      </a:accent6>
      <a:hlink>
        <a:srgbClr val="97C238"/>
      </a:hlink>
      <a:folHlink>
        <a:srgbClr val="97C238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HeppSY Powerpoint Template" id="{DE006896-A3D3-474B-BB3C-B5ABBF5B7908}" vid="{8F1119D9-1E6B-494F-B656-48360965EF7F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HeppSY Powerpoint Template with no hexagons</Template>
  <TotalTime>114</TotalTime>
  <Words>227</Words>
  <Application>Microsoft Office PowerPoint</Application>
  <PresentationFormat>Widescreen</PresentationFormat>
  <Paragraphs>53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New HeppSY Powerpoint Template with no hexagons</vt:lpstr>
      <vt:lpstr>All Partners</vt:lpstr>
      <vt:lpstr>All Colleges</vt:lpstr>
      <vt:lpstr>Careers in Maths</vt:lpstr>
      <vt:lpstr>Skills developed in Maths</vt:lpstr>
      <vt:lpstr>Example careers related to Maths</vt:lpstr>
      <vt:lpstr>Examples of Higher Education courses with Maths</vt:lpstr>
      <vt:lpstr>Labour Market Information</vt:lpstr>
      <vt:lpstr>Where to get further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Careers in Art</dc:title>
  <dc:creator>Suzanne Wilks</dc:creator>
  <cp:lastModifiedBy>staff</cp:lastModifiedBy>
  <cp:revision>15</cp:revision>
  <dcterms:created xsi:type="dcterms:W3CDTF">2020-02-24T13:46:33Z</dcterms:created>
  <dcterms:modified xsi:type="dcterms:W3CDTF">2020-02-27T15:53:15Z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