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4"/>
  </p:notesMasterIdLst>
  <p:sldIdLst>
    <p:sldId id="266" r:id="rId6"/>
    <p:sldId id="259" r:id="rId7"/>
    <p:sldId id="260" r:id="rId8"/>
    <p:sldId id="262" r:id="rId9"/>
    <p:sldId id="265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71" autoAdjust="0"/>
  </p:normalViewPr>
  <p:slideViewPr>
    <p:cSldViewPr snapToGrid="0" snapToObjects="1">
      <p:cViewPr varScale="1">
        <p:scale>
          <a:sx n="60" d="100"/>
          <a:sy n="60" d="100"/>
        </p:scale>
        <p:origin x="10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</a:t>
            </a:r>
            <a:r>
              <a:rPr lang="en-GB" baseline="0" dirty="0"/>
              <a:t> www.prospects.ac.uk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/>
              <a:t>Source:</a:t>
            </a:r>
            <a:r>
              <a:rPr lang="en-GB" u="none" baseline="0" dirty="0"/>
              <a:t> </a:t>
            </a:r>
            <a:r>
              <a:rPr lang="en-GB" dirty="0"/>
              <a:t>https://www.prospects.ac.uk/careers-advice/what-can-i-do-with-my-degree</a:t>
            </a:r>
            <a:r>
              <a:rPr lang="en-GB" baseline="0" dirty="0"/>
              <a:t> </a:t>
            </a:r>
            <a:endParaRPr lang="en-GB" dirty="0"/>
          </a:p>
          <a:p>
            <a:r>
              <a:rPr lang="en-GB" dirty="0"/>
              <a:t>Also use: https://targetjobs.co.uk/careers-advice/career-planning/1040725-creative-careers-for-graduates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9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All found on ucas.com, please check individual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All found on ucas.com, please check individual entry requirements.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35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we think of jobs that involve creativity, certain images spring to mind: an artist wearing a smock splashed with paint; a ceramicist carefully shaping a spinning clay pot. </a:t>
            </a:r>
          </a:p>
          <a:p>
            <a:r>
              <a:rPr lang="en-GB" dirty="0"/>
              <a:t>However -The creative arts is the fastest growing sector in the economy. </a:t>
            </a:r>
          </a:p>
          <a:p>
            <a:r>
              <a:rPr lang="en-GB" dirty="0"/>
              <a:t>Employment in the creative industries grew by 30.6% between 2011 and 2018. </a:t>
            </a:r>
          </a:p>
          <a:p>
            <a:r>
              <a:rPr lang="en-GB" dirty="0"/>
              <a:t>There are more people working in the creative industries than in financial services. Jobs in the creative industries are more future-proof than in other sectors</a:t>
            </a:r>
          </a:p>
          <a:p>
            <a:endParaRPr lang="en-GB" dirty="0"/>
          </a:p>
          <a:p>
            <a:r>
              <a:rPr lang="en-GB" dirty="0"/>
              <a:t>Source:</a:t>
            </a:r>
            <a:r>
              <a:rPr lang="en-GB" baseline="0" dirty="0"/>
              <a:t>. https://discovercreative.careers/students-and-parents/are-there-any-proper-jobs/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>
                <a:solidFill>
                  <a:srgbClr val="6B23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2/24/2022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dford.ac.uk/courses/ug/animation-bs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hu.ac.uk/courses/art-and-design/ba-honours-graphic-design-with-foundation-year/full-time" TargetMode="External"/><Relationship Id="rId5" Type="http://schemas.openxmlformats.org/officeDocument/2006/relationships/hyperlink" Target="https://www.bradfordcollege.ac.uk/courses/course/media-make-up-with-special-effects-ba-hons/" TargetMode="External"/><Relationship Id="rId4" Type="http://schemas.openxmlformats.org/officeDocument/2006/relationships/hyperlink" Target="https://www.leeds-art.ac.uk/study/undergraduate-courses/ba-hons-creative-advertisin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uld.com/" TargetMode="External"/><Relationship Id="rId7" Type="http://schemas.openxmlformats.org/officeDocument/2006/relationships/hyperlink" Target="http://www.discoveruni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as.com/" TargetMode="External"/><Relationship Id="rId5" Type="http://schemas.openxmlformats.org/officeDocument/2006/relationships/hyperlink" Target="http://www.prosects.ac.uk/" TargetMode="External"/><Relationship Id="rId4" Type="http://schemas.openxmlformats.org/officeDocument/2006/relationships/hyperlink" Target="http://www.nationalcareersservice.direct.gov.uk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3005846" y="3680041"/>
            <a:ext cx="6438599" cy="1688361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Careers in Creative Arts</a:t>
            </a:r>
            <a:endParaRPr lang="en-US" sz="56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ECEAB5-3AC1-42F5-8D8F-9E2A8CB30C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7912" y="109363"/>
            <a:ext cx="5197641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2" y="1491916"/>
            <a:ext cx="4730816" cy="4273617"/>
          </a:xfrm>
        </p:spPr>
        <p:txBody>
          <a:bodyPr>
            <a:normAutofit fontScale="925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ability to work independently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focus &amp; self-discipline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the ability to receive feedback and learn from it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self-awareness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/>
              <a:t>creativity and flexibility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3000" dirty="0" smtClean="0"/>
              <a:t>an </a:t>
            </a:r>
            <a:r>
              <a:rPr lang="en-GB" sz="3000" dirty="0"/>
              <a:t>entrepreneurial </a:t>
            </a:r>
            <a:r>
              <a:rPr lang="en-GB" sz="3000" dirty="0" err="1"/>
              <a:t>mindset</a:t>
            </a:r>
            <a:endParaRPr lang="en-GB" sz="3000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62" y="339056"/>
            <a:ext cx="10515600" cy="89618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Skills developed in the </a:t>
            </a:r>
            <a:r>
              <a:rPr lang="en-GB" dirty="0" smtClean="0"/>
              <a:t>Creative </a:t>
            </a:r>
            <a:r>
              <a:rPr lang="en-GB" dirty="0"/>
              <a:t>A</a:t>
            </a:r>
            <a:r>
              <a:rPr lang="en-GB" dirty="0" smtClean="0"/>
              <a:t>rts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1752" y="1491916"/>
            <a:ext cx="42014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ability to work through problems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curiosity (also known as 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‘questioning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imagination and vision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original thinking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113" y="221926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careers related to the </a:t>
            </a:r>
            <a:r>
              <a:rPr lang="en-GB" dirty="0" smtClean="0">
                <a:solidFill>
                  <a:srgbClr val="6B237B"/>
                </a:solidFill>
              </a:rPr>
              <a:t>Creative </a:t>
            </a:r>
            <a:r>
              <a:rPr lang="en-GB" dirty="0">
                <a:solidFill>
                  <a:srgbClr val="6B237B"/>
                </a:solidFill>
              </a:rPr>
              <a:t>A</a:t>
            </a:r>
            <a:r>
              <a:rPr lang="en-GB" dirty="0" smtClean="0">
                <a:solidFill>
                  <a:srgbClr val="6B237B"/>
                </a:solidFill>
              </a:rPr>
              <a:t>rts</a:t>
            </a:r>
            <a:endParaRPr lang="en-US" dirty="0">
              <a:solidFill>
                <a:srgbClr val="6B237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9448" y="1545311"/>
            <a:ext cx="5052461" cy="4258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Jobs directly related to your subject include</a:t>
            </a:r>
            <a:r>
              <a:rPr lang="en-GB" sz="2400" dirty="0"/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Game designer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Special effects technician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Concept artist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Production set designer, theatre/television/film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Fine artist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Multimedia specialist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Textile designer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21020" y="1543133"/>
            <a:ext cx="5041127" cy="4546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Jobs where your subject would be useful include</a:t>
            </a:r>
            <a:r>
              <a:rPr lang="en-GB" sz="2400" dirty="0"/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Furniture conservator/restorer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Marketing &amp; </a:t>
            </a:r>
            <a:r>
              <a:rPr lang="en-GB" sz="2400" dirty="0" smtClean="0"/>
              <a:t>advertising </a:t>
            </a:r>
            <a:r>
              <a:rPr lang="en-GB" sz="2400" dirty="0"/>
              <a:t>executive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Event manager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Copywriter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Museum/gallery curator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Community arts worker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Arts administrator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400" dirty="0"/>
              <a:t>Museum education officer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960" y="414821"/>
            <a:ext cx="9329530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related to the creative arts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960" y="1954242"/>
            <a:ext cx="9945075" cy="383371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Media Make Up with Special Effects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Animation BSc (Hons)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Creative Advertising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Creative Media Technology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Fashion and Textiles 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Creative Practice: Graphic Design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500" dirty="0"/>
              <a:t>Comic and Concept Art</a:t>
            </a:r>
          </a:p>
        </p:txBody>
      </p:sp>
    </p:spTree>
    <p:extLst>
      <p:ext uri="{BB962C8B-B14F-4D97-AF65-F5344CB8AC3E}">
        <p14:creationId xmlns:p14="http://schemas.microsoft.com/office/powerpoint/2010/main" val="18183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960" y="254400"/>
            <a:ext cx="9329530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courses related to the </a:t>
            </a:r>
            <a:r>
              <a:rPr lang="en-GB" dirty="0" smtClean="0">
                <a:solidFill>
                  <a:srgbClr val="6B237B"/>
                </a:solidFill>
              </a:rPr>
              <a:t>Creative </a:t>
            </a:r>
            <a:r>
              <a:rPr lang="en-GB" dirty="0">
                <a:solidFill>
                  <a:srgbClr val="6B237B"/>
                </a:solidFill>
              </a:rPr>
              <a:t>A</a:t>
            </a:r>
            <a:r>
              <a:rPr lang="en-GB" dirty="0" smtClean="0">
                <a:solidFill>
                  <a:srgbClr val="6B237B"/>
                </a:solidFill>
              </a:rPr>
              <a:t>rts</a:t>
            </a:r>
            <a:endParaRPr lang="en-GB" dirty="0">
              <a:solidFill>
                <a:srgbClr val="6B237B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960" y="1867712"/>
            <a:ext cx="9945075" cy="422180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Animation - Bradford University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UCAS tariff points – BBC – A-levels or DMM in BTEC extended Diploma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Creative Advertising </a:t>
            </a: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Leeds Arts University 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112 UCAS points from any combination of A Levels (BBC</a:t>
            </a:r>
            <a:r>
              <a:rPr lang="en-GB" sz="1900" b="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/ T Level (</a:t>
            </a:r>
            <a:r>
              <a:rPr lang="en-GB" sz="19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en-GB" sz="1900" b="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/ Extended Diploma (</a:t>
            </a:r>
            <a:r>
              <a:rPr lang="en-GB" sz="19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DMM</a:t>
            </a:r>
            <a:r>
              <a:rPr lang="en-GB" sz="1900" b="0" i="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/ Foundation </a:t>
            </a:r>
            <a:r>
              <a:rPr lang="en-GB" sz="19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Diploma. One qualification should be in a relevant subject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Media 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make-up with special </a:t>
            </a: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effects</a:t>
            </a: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sz="19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- Bradford College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UCAS tariff points – level 3 qualification in Makeup related subject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Graphic Design with Foundation Year -Sheffield Hallam University</a:t>
            </a:r>
            <a:endParaRPr lang="en-GB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GB" sz="1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UCAS points </a:t>
            </a:r>
            <a:r>
              <a:rPr lang="en-GB" sz="190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CDD at A Level with a grade C in a relevant subject. MMP in BTEC Extended Diploma in a relevant subject such as Art, Design and Technology, Textiles, Graphics or Media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5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91561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442" y="1435526"/>
            <a:ext cx="9403081" cy="43685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There are expected to be </a:t>
            </a:r>
            <a:r>
              <a:rPr lang="en-GB" sz="2400" b="1" dirty="0"/>
              <a:t>900,000</a:t>
            </a:r>
            <a:r>
              <a:rPr lang="en-GB" sz="2400" dirty="0"/>
              <a:t> new jobs in the sector by 2030. While other industries are at risk of their jobs being replaced by automation, the creative industries are relatively secure with a </a:t>
            </a:r>
            <a:r>
              <a:rPr lang="en-GB" sz="2400" dirty="0" smtClean="0"/>
              <a:t>  huge </a:t>
            </a:r>
            <a:r>
              <a:rPr lang="en-GB" sz="2400" dirty="0"/>
              <a:t>87% of creative jobs at low or no risk of automation.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300" b="1" dirty="0">
                <a:solidFill>
                  <a:schemeClr val="accent5"/>
                </a:solidFill>
              </a:rPr>
              <a:t>Places where you could </a:t>
            </a:r>
            <a:r>
              <a:rPr lang="en-GB" sz="2300" b="1" dirty="0" smtClean="0">
                <a:solidFill>
                  <a:schemeClr val="accent5"/>
                </a:solidFill>
              </a:rPr>
              <a:t>work - </a:t>
            </a:r>
            <a:r>
              <a:rPr lang="en-GB" sz="2300" dirty="0"/>
              <a:t>Creativity is an important element of many careers ranging from </a:t>
            </a:r>
            <a:r>
              <a:rPr lang="en-GB" sz="2300" b="1" dirty="0"/>
              <a:t>engineering</a:t>
            </a:r>
            <a:r>
              <a:rPr lang="en-GB" sz="2300" dirty="0"/>
              <a:t> and </a:t>
            </a:r>
            <a:r>
              <a:rPr lang="en-GB" sz="2300" b="1" dirty="0"/>
              <a:t>consulting</a:t>
            </a:r>
            <a:r>
              <a:rPr lang="en-GB" sz="2300" dirty="0"/>
              <a:t> to </a:t>
            </a:r>
            <a:r>
              <a:rPr lang="en-GB" sz="2300" b="1" dirty="0"/>
              <a:t>marketing </a:t>
            </a:r>
            <a:r>
              <a:rPr lang="en-GB" sz="2300" dirty="0"/>
              <a:t>and</a:t>
            </a:r>
            <a:r>
              <a:rPr lang="en-GB" sz="2300" b="1" dirty="0"/>
              <a:t> publishing</a:t>
            </a:r>
            <a:r>
              <a:rPr lang="en-GB" sz="2300" dirty="0"/>
              <a:t>, to work in </a:t>
            </a:r>
            <a:r>
              <a:rPr lang="en-GB" sz="2300" b="1" dirty="0"/>
              <a:t>Museums, galleries </a:t>
            </a:r>
            <a:r>
              <a:rPr lang="en-GB" sz="2300" dirty="0"/>
              <a:t>and </a:t>
            </a:r>
            <a:r>
              <a:rPr lang="en-GB" sz="2300" b="1" dirty="0"/>
              <a:t>heritage sites</a:t>
            </a:r>
            <a:r>
              <a:rPr lang="en-GB" sz="2300" dirty="0"/>
              <a:t>, such as stately homes and cathedrals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300" dirty="0"/>
              <a:t>So if you want to use your creativity in your </a:t>
            </a:r>
            <a:r>
              <a:rPr lang="en-GB" sz="2300" dirty="0" smtClean="0"/>
              <a:t>job, </a:t>
            </a:r>
            <a:r>
              <a:rPr lang="en-GB" sz="2300" dirty="0"/>
              <a:t>there are plenty of options open to you.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442" y="405514"/>
            <a:ext cx="10515600" cy="1030012"/>
          </a:xfrm>
        </p:spPr>
        <p:txBody>
          <a:bodyPr/>
          <a:lstStyle/>
          <a:p>
            <a:r>
              <a:rPr lang="en-GB" dirty="0"/>
              <a:t>Labour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264388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48109"/>
            <a:ext cx="10515600" cy="44981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AC025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https://ccskills.org.uk/careers/advice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rgbClr val="AC025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https://discovercreative.careers/#/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GB" dirty="0"/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0210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68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28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353</TotalTime>
  <Words>565</Words>
  <Application>Microsoft Office PowerPoint</Application>
  <PresentationFormat>Widescreen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Wingdings</vt:lpstr>
      <vt:lpstr>Main Logos</vt:lpstr>
      <vt:lpstr>All Partners</vt:lpstr>
      <vt:lpstr>All Colleges</vt:lpstr>
      <vt:lpstr>8_Main Logos</vt:lpstr>
      <vt:lpstr>1_Outro Slide</vt:lpstr>
      <vt:lpstr>Careers in Creative Arts</vt:lpstr>
      <vt:lpstr> Skills developed in the Creative Arts </vt:lpstr>
      <vt:lpstr>Examples of careers related to the Creative Arts</vt:lpstr>
      <vt:lpstr>Examples of Higher Education courses related to the creative arts</vt:lpstr>
      <vt:lpstr>Examples of Higher Education courses related to the Creative Arts</vt:lpstr>
      <vt:lpstr>Labour Market Information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Blenkiron, Amy</cp:lastModifiedBy>
  <cp:revision>39</cp:revision>
  <dcterms:created xsi:type="dcterms:W3CDTF">2019-06-10T13:43:06Z</dcterms:created>
  <dcterms:modified xsi:type="dcterms:W3CDTF">2022-02-24T15:16:31Z</dcterms:modified>
</cp:coreProperties>
</file>