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4"/>
  </p:notesMasterIdLst>
  <p:sldIdLst>
    <p:sldId id="266" r:id="rId6"/>
    <p:sldId id="259" r:id="rId7"/>
    <p:sldId id="260" r:id="rId8"/>
    <p:sldId id="263" r:id="rId9"/>
    <p:sldId id="262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71" autoAdjust="0"/>
  </p:normalViewPr>
  <p:slideViewPr>
    <p:cSldViewPr snapToGrid="0" snapToObjects="1">
      <p:cViewPr varScale="1">
        <p:scale>
          <a:sx n="60" d="100"/>
          <a:sy n="60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  <a:r>
              <a:rPr lang="en-GB" baseline="0" dirty="0"/>
              <a:t> www.prospects.ac.uk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/>
              <a:t>Source</a:t>
            </a:r>
            <a:r>
              <a:rPr lang="en-GB" u="none" baseline="0" dirty="0"/>
              <a:t>:</a:t>
            </a:r>
            <a:r>
              <a:rPr lang="en-GB" u="none" dirty="0"/>
              <a:t>  Use</a:t>
            </a:r>
            <a:r>
              <a:rPr lang="en-GB" u="none" baseline="0" dirty="0"/>
              <a:t> </a:t>
            </a:r>
            <a:r>
              <a:rPr lang="en-GB" b="0" u="none" baseline="0" dirty="0">
                <a:solidFill>
                  <a:srgbClr val="00B0F0"/>
                </a:solidFill>
              </a:rPr>
              <a:t>https://www.onedanceuk.org/careers/careers-hub/ or </a:t>
            </a:r>
            <a:r>
              <a:rPr lang="en-GB" dirty="0"/>
              <a:t>https://www.prospects.ac.uk/careers-advice/what-can-i-do-with-my-degree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Young dancers who dream of a career that is their passion often forget that the dance profession isn’t just something that takes place on a stage or in a rehearsal room. Information taken from one dance UK</a:t>
            </a:r>
            <a:r>
              <a:rPr lang="en-GB" baseline="0" dirty="0"/>
              <a:t> -</a:t>
            </a:r>
            <a:r>
              <a:rPr lang="en-GB" dirty="0"/>
              <a:t> a guide to careers in dance: https://www.onedanceuk.org/wp-content/uploads/2017/02/Careers-Guide-Digital-version.pdf</a:t>
            </a:r>
          </a:p>
          <a:p>
            <a:endParaRPr lang="en-GB" dirty="0"/>
          </a:p>
          <a:p>
            <a:r>
              <a:rPr lang="en-GB" dirty="0"/>
              <a:t>Notes:</a:t>
            </a:r>
          </a:p>
          <a:p>
            <a:r>
              <a:rPr lang="en-GB" dirty="0"/>
              <a:t>6 months after</a:t>
            </a:r>
            <a:r>
              <a:rPr lang="en-GB" baseline="0" dirty="0"/>
              <a:t> graduating isn't very long, and generally students are not in their dream career - they could be saving up to go travelling, continuing working in their part time role at university, or deciding what they want to do next.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Retail and catering doesn't necessarily mean a shop assistant or waiting staff, they could be on the Aldi '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Graduate Area Manager Programme' (graduate scheme)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starting salary of £44,000 and a fully expensed Audi / BMW. graduates from any subject can apply - they value your degree and how well you did in it, rather than the subject.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All on ucas.com,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All on ucas.com,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7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6B23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sj.ac.uk/courses/undergraduate/performance/drama-and-theatre-ba-hons/" TargetMode="External"/><Relationship Id="rId7" Type="http://schemas.openxmlformats.org/officeDocument/2006/relationships/hyperlink" Target="https://www.wakefield.ac.uk/study-with-us/higher-education/higher-education-courses/full-time-courses/performing-arts-performance-da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urses.rotherham.ac.uk/PSWebEnrolment/webenrolment.aspx?page=~/webcontrols/coursedisplayHE.ascx&amp;CourseInformationID=5325" TargetMode="External"/><Relationship Id="rId5" Type="http://schemas.openxmlformats.org/officeDocument/2006/relationships/hyperlink" Target="https://ucleeds.ac.uk/courses/dance-fd/" TargetMode="External"/><Relationship Id="rId4" Type="http://schemas.openxmlformats.org/officeDocument/2006/relationships/hyperlink" Target="https://www.leedsbeckett.ac.uk/courses/dance-b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uld.com/" TargetMode="External"/><Relationship Id="rId7" Type="http://schemas.openxmlformats.org/officeDocument/2006/relationships/hyperlink" Target="http://www.discoveruni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as.com/" TargetMode="External"/><Relationship Id="rId5" Type="http://schemas.openxmlformats.org/officeDocument/2006/relationships/hyperlink" Target="http://www.prosects.ac.uk/" TargetMode="External"/><Relationship Id="rId4" Type="http://schemas.openxmlformats.org/officeDocument/2006/relationships/hyperlink" Target="http://www.nationalcareersservice.direct.gov.u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1760220" y="2773690"/>
            <a:ext cx="8668570" cy="2438632"/>
          </a:xfrm>
        </p:spPr>
        <p:txBody>
          <a:bodyPr>
            <a:normAutofit/>
          </a:bodyPr>
          <a:lstStyle/>
          <a:p>
            <a:pPr algn="ctr"/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Careers in Dance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51EFE2-D656-4CB9-9388-FFBF040AE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853" y="916"/>
            <a:ext cx="4704890" cy="35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11" y="1550532"/>
            <a:ext cx="4404222" cy="4240668"/>
          </a:xfrm>
        </p:spPr>
        <p:txBody>
          <a:bodyPr>
            <a:noAutofit/>
          </a:bodyPr>
          <a:lstStyle/>
          <a:p>
            <a:pPr marL="449263" indent="-44926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ability to work independently</a:t>
            </a:r>
          </a:p>
          <a:p>
            <a:pPr marL="449263" indent="-44926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teamwork and collaboration</a:t>
            </a:r>
          </a:p>
          <a:p>
            <a:pPr marL="449263" indent="-44926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creative collaboration</a:t>
            </a:r>
          </a:p>
          <a:p>
            <a:pPr marL="449263" indent="-44926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focus</a:t>
            </a:r>
          </a:p>
          <a:p>
            <a:pPr marL="449263" indent="-44926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original thinking</a:t>
            </a:r>
          </a:p>
          <a:p>
            <a:pPr marL="449263" indent="-449263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self-awareness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17" y="396499"/>
            <a:ext cx="10515600" cy="820113"/>
          </a:xfrm>
        </p:spPr>
        <p:txBody>
          <a:bodyPr>
            <a:normAutofit/>
          </a:bodyPr>
          <a:lstStyle/>
          <a:p>
            <a:r>
              <a:rPr lang="en-GB" dirty="0"/>
              <a:t>Skills developed in Dance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0968" y="1524248"/>
            <a:ext cx="48286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self-discipline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creativity and flexibility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awareness of others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ability to receive feedback and learn from it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pursuit of excellence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113" y="221926"/>
            <a:ext cx="10515600" cy="1325563"/>
          </a:xfrm>
        </p:spPr>
        <p:txBody>
          <a:bodyPr/>
          <a:lstStyle/>
          <a:p>
            <a:r>
              <a:rPr lang="en-GB" dirty="0"/>
              <a:t>Examples of careers related to Dance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3452" y="1401511"/>
            <a:ext cx="5052461" cy="4139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5"/>
                </a:solidFill>
              </a:rPr>
              <a:t>Jobs directly related to your subject include</a:t>
            </a:r>
            <a:r>
              <a:rPr lang="en-GB" sz="2400" dirty="0">
                <a:solidFill>
                  <a:schemeClr val="accent5"/>
                </a:solidFill>
              </a:rPr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Art </a:t>
            </a:r>
            <a:r>
              <a:rPr lang="en-GB" sz="2400" dirty="0" smtClean="0"/>
              <a:t>choreographer</a:t>
            </a:r>
            <a:endParaRPr lang="en-GB" sz="24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Community arts worker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Dance movement psychotherapist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Dancer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Personal trainer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Theatre director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Dance teacher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43782" y="1401510"/>
            <a:ext cx="4874289" cy="4139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5"/>
                </a:solidFill>
              </a:rPr>
              <a:t>Jobs where your subject would be useful include</a:t>
            </a:r>
            <a:r>
              <a:rPr lang="en-GB" sz="2400" dirty="0">
                <a:solidFill>
                  <a:schemeClr val="accent5"/>
                </a:solidFill>
              </a:rPr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Actor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Event manager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Music producer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Osteopath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Sports therapist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Talent agent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Pilates tutor</a:t>
            </a:r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566" y="1152940"/>
            <a:ext cx="9682213" cy="47310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300" dirty="0"/>
              <a:t>A large proportion of dance graduates are in work </a:t>
            </a:r>
            <a:r>
              <a:rPr lang="en-GB" sz="2300" dirty="0" smtClean="0"/>
              <a:t>6 </a:t>
            </a:r>
            <a:r>
              <a:rPr lang="en-GB" sz="2300" dirty="0"/>
              <a:t>months after graduation, and 32% of these are employed as dancers and choreographers.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300" b="1" dirty="0">
                <a:solidFill>
                  <a:schemeClr val="accent5"/>
                </a:solidFill>
              </a:rPr>
              <a:t>Places where you can work- </a:t>
            </a:r>
            <a:r>
              <a:rPr lang="en-GB" sz="2300" dirty="0"/>
              <a:t>Careers in dance can lead to jobs in all </a:t>
            </a:r>
            <a:r>
              <a:rPr lang="en-GB" sz="2300" dirty="0" smtClean="0"/>
              <a:t>  kinds </a:t>
            </a:r>
            <a:r>
              <a:rPr lang="en-GB" sz="2300" dirty="0"/>
              <a:t>of settings – hospitals and art centres, backstage, in schools and community centres and even in offices.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300" dirty="0"/>
              <a:t>In fact, of the estimated 30,000 people employed in the dance sector, only 2,500 are actual performers! 22,500 go into teaching careers and the remaining </a:t>
            </a:r>
            <a:r>
              <a:rPr lang="en-GB" sz="2300" dirty="0" smtClean="0"/>
              <a:t>5,000 </a:t>
            </a:r>
            <a:r>
              <a:rPr lang="en-GB" sz="2300" dirty="0"/>
              <a:t>are employed in a variety of ‘support’ careers such as </a:t>
            </a:r>
            <a:r>
              <a:rPr lang="en-GB" sz="2300" dirty="0" smtClean="0"/>
              <a:t>management</a:t>
            </a:r>
            <a:r>
              <a:rPr lang="en-GB" sz="2300" dirty="0"/>
              <a:t> </a:t>
            </a:r>
            <a:r>
              <a:rPr lang="en-GB" sz="2300" dirty="0" smtClean="0"/>
              <a:t>or</a:t>
            </a:r>
            <a:r>
              <a:rPr lang="en-GB" sz="2300" dirty="0" smtClean="0"/>
              <a:t> therapy. Other </a:t>
            </a:r>
            <a:r>
              <a:rPr lang="en-GB" sz="2300" dirty="0"/>
              <a:t>destinations include:</a:t>
            </a:r>
          </a:p>
          <a:p>
            <a:pPr marL="449263" indent="-273050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Arts, design and media occupations</a:t>
            </a:r>
          </a:p>
          <a:p>
            <a:pPr marL="449263" indent="-273050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Retail, catering and bar work</a:t>
            </a:r>
          </a:p>
          <a:p>
            <a:pPr marL="449263" indent="-273050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300" dirty="0"/>
              <a:t>Childcare, health and education work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GB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92" y="122928"/>
            <a:ext cx="10515600" cy="1030012"/>
          </a:xfrm>
        </p:spPr>
        <p:txBody>
          <a:bodyPr/>
          <a:lstStyle/>
          <a:p>
            <a:r>
              <a:rPr lang="en-GB" dirty="0"/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38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810" y="414821"/>
            <a:ext cx="9329530" cy="1325563"/>
          </a:xfrm>
        </p:spPr>
        <p:txBody>
          <a:bodyPr/>
          <a:lstStyle/>
          <a:p>
            <a:r>
              <a:rPr lang="en-GB" dirty="0"/>
              <a:t>Examples of Higher Education courses related to 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3839" y="1954242"/>
            <a:ext cx="9579472" cy="33300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Performing Arts (Performance) Dance Pathway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Drama &amp; Theatre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Dance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Dance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Theatre, Acting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473" y="254400"/>
            <a:ext cx="9329530" cy="109313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Examples of Higher Education courses related to Dance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1473" y="1347537"/>
            <a:ext cx="9340007" cy="45182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dirty="0">
                <a:hlinkClick r:id="rId3"/>
              </a:rPr>
              <a:t>Drama and Theatre - York St John University</a:t>
            </a:r>
            <a:endParaRPr lang="en-GB" sz="18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b="1" dirty="0" smtClean="0">
                <a:solidFill>
                  <a:schemeClr val="accent5"/>
                </a:solidFill>
              </a:rPr>
              <a:t>104 </a:t>
            </a:r>
            <a:r>
              <a:rPr lang="en-GB" sz="1850" b="1" dirty="0">
                <a:solidFill>
                  <a:schemeClr val="accent5"/>
                </a:solidFill>
              </a:rPr>
              <a:t>UCAS Tariff points – entry from A-levels or BTEC and other vocational pathways accepted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dirty="0">
                <a:hlinkClick r:id="rId4"/>
              </a:rPr>
              <a:t>Dance  - Leeds Beckett University </a:t>
            </a:r>
            <a:endParaRPr lang="en-GB" sz="18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b="1" dirty="0">
                <a:solidFill>
                  <a:schemeClr val="accent5"/>
                </a:solidFill>
              </a:rPr>
              <a:t>112 UCAS Tariff points – equivalent to BBC at A-level plus individual interview </a:t>
            </a:r>
            <a:r>
              <a:rPr lang="en-GB" sz="1850" b="1" dirty="0" smtClean="0">
                <a:solidFill>
                  <a:schemeClr val="accent5"/>
                </a:solidFill>
              </a:rPr>
              <a:t> and </a:t>
            </a:r>
            <a:r>
              <a:rPr lang="en-GB" sz="1850" b="1" dirty="0">
                <a:solidFill>
                  <a:schemeClr val="accent5"/>
                </a:solidFill>
              </a:rPr>
              <a:t>group performance workshop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dirty="0">
                <a:hlinkClick r:id="rId5"/>
              </a:rPr>
              <a:t> Dance Foundation Degree - University Centre Leeds </a:t>
            </a:r>
            <a:endParaRPr lang="en-GB" sz="18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b="1" dirty="0">
                <a:solidFill>
                  <a:schemeClr val="accent5"/>
                </a:solidFill>
              </a:rPr>
              <a:t>Typical offer 2xD grades at A-level, MP in BTEC L3 Diploma, T-levels accepted in a relevant subject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dirty="0">
                <a:hlinkClick r:id="rId6"/>
              </a:rPr>
              <a:t>Theatre, Acting and Performance Degree - Rotherham College</a:t>
            </a:r>
            <a:endParaRPr lang="en-GB" sz="18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b="1" dirty="0">
                <a:solidFill>
                  <a:schemeClr val="accent5"/>
                </a:solidFill>
              </a:rPr>
              <a:t>64 UCAS points (DDE) – from a min of 2 A-levels – including creative based subjects or Level 3 BTEC Extended Diploma. Maths and English GCSE grade C/4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dirty="0">
                <a:hlinkClick r:id="rId7"/>
              </a:rPr>
              <a:t>Performing Arts (Performance) Dance -HND - Wakefield College </a:t>
            </a:r>
            <a:endParaRPr lang="en-GB" sz="18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50" b="1" dirty="0">
                <a:solidFill>
                  <a:schemeClr val="accent5"/>
                </a:solidFill>
              </a:rPr>
              <a:t>64 UCAS points (DDE) from A-levels or a Level 3 Extended Diploma in a related subject. A successful audition and interview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5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5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8109"/>
            <a:ext cx="10515600" cy="44981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www.onedanceuk.org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https://ccskills.org.uk/careers/advice/article/dancer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https://discovercreative.careers/#/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GB" dirty="0"/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210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353</TotalTime>
  <Words>666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 Careers in Dance</vt:lpstr>
      <vt:lpstr>Skills developed in Dance</vt:lpstr>
      <vt:lpstr>Examples of careers related to Dance</vt:lpstr>
      <vt:lpstr>Labour Market Information</vt:lpstr>
      <vt:lpstr>Examples of Higher Education courses related to Dance</vt:lpstr>
      <vt:lpstr>Examples of Higher Education courses related to Dance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31</cp:revision>
  <dcterms:created xsi:type="dcterms:W3CDTF">2019-06-10T13:43:06Z</dcterms:created>
  <dcterms:modified xsi:type="dcterms:W3CDTF">2022-02-24T15:26:53Z</dcterms:modified>
</cp:coreProperties>
</file>