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2" r:id="rId1"/>
    <p:sldMasterId id="2147483678" r:id="rId2"/>
    <p:sldMasterId id="2147483714" r:id="rId3"/>
    <p:sldMasterId id="2147483758" r:id="rId4"/>
    <p:sldMasterId id="2147483831" r:id="rId5"/>
  </p:sldMasterIdLst>
  <p:notesMasterIdLst>
    <p:notesMasterId r:id="rId12"/>
  </p:notesMasterIdLst>
  <p:sldIdLst>
    <p:sldId id="264" r:id="rId6"/>
    <p:sldId id="259" r:id="rId7"/>
    <p:sldId id="260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23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14"/>
  </p:normalViewPr>
  <p:slideViewPr>
    <p:cSldViewPr snapToGrid="0" snapToObjects="1">
      <p:cViewPr varScale="1">
        <p:scale>
          <a:sx n="66" d="100"/>
          <a:sy n="66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85D8A7-1323-F64B-BAE0-EABBA4D89DB5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DF47E-12AA-B542-95EF-52A7AE2A78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44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spects.ac.uk/careers-advice/what-can-i-do-with-my-degree/geography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ospects.ac.uk/careers-advice/what-can-i-do-with-my-degree/geography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.ucas.com/search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715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Source: </a:t>
            </a:r>
            <a:r>
              <a:rPr lang="en-GB" dirty="0">
                <a:hlinkClick r:id="rId3"/>
              </a:rPr>
              <a:t>What can I do with a geography degree? | Prospects.ac.uk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007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Source: </a:t>
            </a:r>
            <a:r>
              <a:rPr lang="en-GB" dirty="0">
                <a:hlinkClick r:id="rId3"/>
              </a:rPr>
              <a:t>What can I do with a geography degree? | Prospects.ac.uk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50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3"/>
              </a:rPr>
              <a:t>Search – UCAS</a:t>
            </a:r>
            <a:r>
              <a:rPr lang="en-GB" dirty="0"/>
              <a:t> – you can search which universities in the UK offer your chosen course with this link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867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1DF47E-12AA-B542-95EF-52A7AE2A78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18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02233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8190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F0D7-A08E-EF4A-A121-A48317DF3533}" type="datetimeFigureOut">
              <a:rPr lang="en-US" smtClean="0"/>
              <a:t>2/25/2022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02233"/>
            <a:ext cx="9144000" cy="2387600"/>
          </a:xfrm>
          <a:prstGeom prst="rect">
            <a:avLst/>
          </a:prstGeo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8190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94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8620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F0D7-A08E-EF4A-A121-A48317DF3533}" type="datetimeFigureOut">
              <a:rPr lang="en-US" smtClean="0"/>
              <a:t>2/25/2022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161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78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0435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spc="-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6F0D7-A08E-EF4A-A121-A48317DF3533}" type="datetimeFigureOut">
              <a:rPr lang="en-US" smtClean="0"/>
              <a:t>2/25/2022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EBF80ED-7CAB-1947-AEF3-BA88721F956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pPr/>
              <a:t>2/25/2022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4C33D-B078-2E4D-900D-3DA5E5E4F2E0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09843D3-577B-F148-B9AE-B1C90A43B4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theme" Target="../theme/theme2.xml"/><Relationship Id="rId9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theme" Target="../theme/theme3.xml"/><Relationship Id="rId9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football ball&#10;&#10;Description automatically generated">
            <a:extLst>
              <a:ext uri="{FF2B5EF4-FFF2-40B4-BE49-F238E27FC236}">
                <a16:creationId xmlns:a16="http://schemas.microsoft.com/office/drawing/2014/main" id="{C33E743D-EC1A-4157-8391-1F8AC87EE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30219" t="37338"/>
          <a:stretch/>
        </p:blipFill>
        <p:spPr>
          <a:xfrm rot="16200000">
            <a:off x="8264436" y="1493521"/>
            <a:ext cx="5421085" cy="24340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2/25/2022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D5910E54-2A98-42FB-B394-38514E3DCE5C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44944" y="5817181"/>
            <a:ext cx="2177012" cy="823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136809-9B14-40FF-BC9C-8E8B8F2CD4ED}"/>
              </a:ext>
            </a:extLst>
          </p:cNvPr>
          <p:cNvPicPr/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070" y="5817181"/>
            <a:ext cx="2036999" cy="749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707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40" baseline="0">
          <a:solidFill>
            <a:srgbClr val="7030A0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football ball&#10;&#10;Description automatically generated">
            <a:extLst>
              <a:ext uri="{FF2B5EF4-FFF2-40B4-BE49-F238E27FC236}">
                <a16:creationId xmlns:a16="http://schemas.microsoft.com/office/drawing/2014/main" id="{F1710C31-B759-4029-A79D-41255411E8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0219" t="37338"/>
          <a:stretch/>
        </p:blipFill>
        <p:spPr>
          <a:xfrm rot="16200000">
            <a:off x="8264436" y="1493521"/>
            <a:ext cx="5421085" cy="24340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2/25/2022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9"/>
          <a:stretch/>
        </p:blipFill>
        <p:spPr>
          <a:xfrm>
            <a:off x="539005" y="5843759"/>
            <a:ext cx="9543250" cy="869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2784E6-0BC8-DB4E-85C5-40D160C2BA3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252656" y="6027972"/>
            <a:ext cx="1137209" cy="492101"/>
          </a:xfrm>
          <a:prstGeom prst="rect">
            <a:avLst/>
          </a:prstGeom>
        </p:spPr>
      </p:pic>
      <p:pic>
        <p:nvPicPr>
          <p:cNvPr id="6" name="Picture 5" descr="A picture containing clipart&#10;&#10;Description automatically generated">
            <a:extLst>
              <a:ext uri="{FF2B5EF4-FFF2-40B4-BE49-F238E27FC236}">
                <a16:creationId xmlns:a16="http://schemas.microsoft.com/office/drawing/2014/main" id="{BBD914C0-441D-4747-AECE-72607606484D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08448" y="4164434"/>
            <a:ext cx="3786192" cy="14325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4C26B8-8DA1-4DC1-B806-3D8035032C56}"/>
              </a:ext>
            </a:extLst>
          </p:cNvPr>
          <p:cNvPicPr/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71" y="4164434"/>
            <a:ext cx="3617709" cy="1231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6005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4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40" baseline="0">
          <a:solidFill>
            <a:srgbClr val="7030A0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football ball&#10;&#10;Description automatically generated">
            <a:extLst>
              <a:ext uri="{FF2B5EF4-FFF2-40B4-BE49-F238E27FC236}">
                <a16:creationId xmlns:a16="http://schemas.microsoft.com/office/drawing/2014/main" id="{7F323D1E-A442-45E2-82C6-B623F3EF04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30219" t="37338"/>
          <a:stretch/>
        </p:blipFill>
        <p:spPr>
          <a:xfrm rot="16200000">
            <a:off x="8264436" y="1493521"/>
            <a:ext cx="5421085" cy="243404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2/25/2022</a:t>
            </a:fld>
            <a:endParaRPr lang="en-US" dirty="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DDFCF1-4CE4-E84A-805D-D40A188E9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1063" r="11765"/>
          <a:stretch/>
        </p:blipFill>
        <p:spPr>
          <a:xfrm>
            <a:off x="542612" y="5783995"/>
            <a:ext cx="9897452" cy="10182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98207A-8CDF-9143-9F22-490B2EA5AA7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577853" y="6115433"/>
            <a:ext cx="930210" cy="402527"/>
          </a:xfrm>
          <a:prstGeom prst="rect">
            <a:avLst/>
          </a:prstGeom>
        </p:spPr>
      </p:pic>
      <p:pic>
        <p:nvPicPr>
          <p:cNvPr id="10" name="Picture 9" descr="A picture containing clipart&#10;&#10;Description automatically generated">
            <a:extLst>
              <a:ext uri="{FF2B5EF4-FFF2-40B4-BE49-F238E27FC236}">
                <a16:creationId xmlns:a16="http://schemas.microsoft.com/office/drawing/2014/main" id="{83801C86-551B-4D87-A482-30E21FF8039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708448" y="4164434"/>
            <a:ext cx="3786192" cy="14325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C243AEA-19AD-4FE8-9FFE-5BD2926FF9EF}"/>
              </a:ext>
            </a:extLst>
          </p:cNvPr>
          <p:cNvPicPr/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571" y="4164434"/>
            <a:ext cx="3617709" cy="1231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20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40" baseline="0">
          <a:solidFill>
            <a:srgbClr val="7030A0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891" y="1825625"/>
            <a:ext cx="11062809" cy="38831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01502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2/25/2022</a:t>
            </a:fld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81891" y="365125"/>
            <a:ext cx="110628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910E54-2A98-42FB-B394-38514E3DCE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44944" y="5817231"/>
            <a:ext cx="2177012" cy="8235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136809-9B14-40FF-BC9C-8E8B8F2CD4ED}"/>
              </a:ext>
            </a:extLst>
          </p:cNvPr>
          <p:cNvPicPr/>
          <p:nvPr userDrawn="1"/>
        </p:nvPicPr>
        <p:blipFill>
          <a:blip r:embed="rId4"/>
          <a:srcRect/>
          <a:stretch/>
        </p:blipFill>
        <p:spPr bwMode="auto">
          <a:xfrm>
            <a:off x="9622436" y="5817181"/>
            <a:ext cx="2022266" cy="749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5504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30" baseline="0">
          <a:solidFill>
            <a:schemeClr val="bg1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bg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bg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bg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bg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23018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C2C4C33D-B078-2E4D-900D-3DA5E5E4F2E0}" type="datetimeFigureOut">
              <a:rPr lang="en-US" smtClean="0"/>
              <a:pPr/>
              <a:t>2/25/2022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9"/>
          <a:stretch/>
        </p:blipFill>
        <p:spPr>
          <a:xfrm>
            <a:off x="539005" y="5843759"/>
            <a:ext cx="9543250" cy="869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52784E6-0BC8-DB4E-85C5-40D160C2BA3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252656" y="6027972"/>
            <a:ext cx="1137209" cy="49210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7D53EE60-FF39-4ADC-8519-433C6C886CCF}"/>
              </a:ext>
            </a:extLst>
          </p:cNvPr>
          <p:cNvSpPr txBox="1">
            <a:spLocks/>
          </p:cNvSpPr>
          <p:nvPr userDrawn="1"/>
        </p:nvSpPr>
        <p:spPr>
          <a:xfrm>
            <a:off x="848139" y="494789"/>
            <a:ext cx="6868118" cy="389316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40" baseline="0">
                <a:solidFill>
                  <a:srgbClr val="6B237B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sz="2800" b="0" spc="0" baseline="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62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40" baseline="0">
          <a:solidFill>
            <a:srgbClr val="6B237B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ionalcareersservice.direct.gov.uk/" TargetMode="External"/><Relationship Id="rId2" Type="http://schemas.openxmlformats.org/officeDocument/2006/relationships/hyperlink" Target="http://www.icould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scoveruni.org.uk/" TargetMode="External"/><Relationship Id="rId5" Type="http://schemas.openxmlformats.org/officeDocument/2006/relationships/hyperlink" Target="http://www.ucas.com/" TargetMode="External"/><Relationship Id="rId4" Type="http://schemas.openxmlformats.org/officeDocument/2006/relationships/hyperlink" Target="http://www.prospects.ac.uk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www.heppsy.org/" TargetMode="Externa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://www.heppsy.org/chat" TargetMode="Externa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 idx="4294967295"/>
          </p:nvPr>
        </p:nvSpPr>
        <p:spPr>
          <a:xfrm>
            <a:off x="2708910" y="1913051"/>
            <a:ext cx="6774180" cy="2181897"/>
          </a:xfrm>
        </p:spPr>
        <p:txBody>
          <a:bodyPr>
            <a:normAutofit/>
          </a:bodyPr>
          <a:lstStyle/>
          <a:p>
            <a:pPr algn="ctr"/>
            <a:r>
              <a:rPr lang="en-US" sz="5800" dirty="0"/>
              <a:t>Careers in Geography</a:t>
            </a:r>
            <a:endParaRPr lang="en-US" sz="5600" b="0" dirty="0"/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3016BB2-7378-40C9-8771-67B5276EAB1E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 spc="-30" baseline="0">
                <a:solidFill>
                  <a:schemeClr val="bg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6B237B"/>
                </a:solidFill>
              </a:rPr>
              <a:t>Managing Procrastination &amp; Productivity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12D926-1070-40D0-B82F-AA734724E388}"/>
              </a:ext>
            </a:extLst>
          </p:cNvPr>
          <p:cNvSpPr/>
          <p:nvPr/>
        </p:nvSpPr>
        <p:spPr>
          <a:xfrm>
            <a:off x="0" y="5735637"/>
            <a:ext cx="12192000" cy="1122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0CCB55-E23F-41CC-9349-F0A2FDAA91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89"/>
          <a:stretch/>
        </p:blipFill>
        <p:spPr>
          <a:xfrm>
            <a:off x="539005" y="5843759"/>
            <a:ext cx="9543250" cy="869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7691D18-FFEE-41C2-A60B-384EAEAA8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2656" y="6027972"/>
            <a:ext cx="1137209" cy="4921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A35208-7D0E-4436-B6B6-94BC094130B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44144" y="199008"/>
            <a:ext cx="2559712" cy="9683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FAF0B0-5083-4352-85A6-9DCB2403F2D7}"/>
              </a:ext>
            </a:extLst>
          </p:cNvPr>
          <p:cNvPicPr/>
          <p:nvPr/>
        </p:nvPicPr>
        <p:blipFill>
          <a:blip r:embed="rId6"/>
          <a:srcRect/>
          <a:stretch/>
        </p:blipFill>
        <p:spPr bwMode="auto">
          <a:xfrm>
            <a:off x="10004183" y="4763043"/>
            <a:ext cx="1845350" cy="684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A4BA6A-9ED0-4485-8E50-C2606C4BFE5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190" r="60390" b="10791"/>
          <a:stretch/>
        </p:blipFill>
        <p:spPr>
          <a:xfrm>
            <a:off x="1" y="2057923"/>
            <a:ext cx="3278659" cy="36791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298C20F-D22B-44B6-9516-D51F6801C4B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190" r="60390" b="10791"/>
          <a:stretch/>
        </p:blipFill>
        <p:spPr>
          <a:xfrm rot="10800000">
            <a:off x="8913341" y="917"/>
            <a:ext cx="3278659" cy="367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12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35" y="221790"/>
            <a:ext cx="9506803" cy="1559209"/>
          </a:xfrm>
        </p:spPr>
        <p:txBody>
          <a:bodyPr/>
          <a:lstStyle/>
          <a:p>
            <a:r>
              <a:rPr lang="en-GB" dirty="0">
                <a:solidFill>
                  <a:srgbClr val="6B237B"/>
                </a:solidFill>
              </a:rPr>
              <a:t>Skills gained from studying Geography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0486" y="1780999"/>
            <a:ext cx="4812102" cy="4351338"/>
          </a:xfrm>
        </p:spPr>
        <p:txBody>
          <a:bodyPr>
            <a:normAutofit/>
          </a:bodyPr>
          <a:lstStyle/>
          <a:p>
            <a:pPr marL="363538" indent="-363538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600" dirty="0"/>
              <a:t>Understanding different cultures and the environment</a:t>
            </a:r>
          </a:p>
          <a:p>
            <a:pPr marL="363538" indent="-363538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600" dirty="0"/>
              <a:t>Collecting and analysing data</a:t>
            </a:r>
          </a:p>
          <a:p>
            <a:pPr marL="363538" indent="-363538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600" dirty="0"/>
              <a:t>Mapping</a:t>
            </a:r>
          </a:p>
          <a:p>
            <a:pPr marL="363538" indent="-363538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600" dirty="0"/>
              <a:t>Tackling problems and examining big </a:t>
            </a:r>
            <a:r>
              <a:rPr lang="en-GB" sz="2600" dirty="0" smtClean="0"/>
              <a:t>issues</a:t>
            </a:r>
            <a:endParaRPr lang="en-GB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2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2229" y="1776741"/>
            <a:ext cx="4359352" cy="4351338"/>
          </a:xfrm>
        </p:spPr>
        <p:txBody>
          <a:bodyPr>
            <a:normAutofit/>
          </a:bodyPr>
          <a:lstStyle/>
          <a:p>
            <a:pPr marL="363538" indent="-3619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600" dirty="0"/>
              <a:t>Researching </a:t>
            </a:r>
            <a:r>
              <a:rPr lang="en-GB" sz="2600" dirty="0" smtClean="0"/>
              <a:t>information</a:t>
            </a:r>
            <a:endParaRPr lang="en-GB" sz="2600" dirty="0" smtClean="0"/>
          </a:p>
          <a:p>
            <a:pPr marL="363538" indent="-3619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600" dirty="0" smtClean="0"/>
              <a:t>Recording </a:t>
            </a:r>
            <a:r>
              <a:rPr lang="en-GB" sz="2600" dirty="0"/>
              <a:t>information</a:t>
            </a:r>
          </a:p>
          <a:p>
            <a:pPr marL="363538" indent="-3619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600" dirty="0" smtClean="0"/>
              <a:t>Communication</a:t>
            </a:r>
          </a:p>
          <a:p>
            <a:pPr marL="363538" indent="-3619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600" dirty="0"/>
              <a:t>Evaluating </a:t>
            </a:r>
            <a:r>
              <a:rPr lang="en-GB" sz="2600" dirty="0" smtClean="0"/>
              <a:t>information</a:t>
            </a:r>
            <a:endParaRPr lang="en-GB" sz="2600" dirty="0"/>
          </a:p>
          <a:p>
            <a:pPr marL="363538" indent="-3619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600" dirty="0"/>
              <a:t>Teamwork </a:t>
            </a:r>
          </a:p>
          <a:p>
            <a:pPr marL="363538" indent="-3619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600" dirty="0"/>
              <a:t>Thinking </a:t>
            </a:r>
            <a:r>
              <a:rPr lang="en-GB" sz="2600" dirty="0" smtClean="0"/>
              <a:t>globally</a:t>
            </a:r>
          </a:p>
          <a:p>
            <a:pPr marL="363538" indent="-361950">
              <a:lnSpc>
                <a:spcPct val="110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600" dirty="0"/>
              <a:t>Presenting </a:t>
            </a:r>
            <a:r>
              <a:rPr lang="en-GB" sz="2600" dirty="0" smtClean="0"/>
              <a:t>information</a:t>
            </a:r>
            <a:endParaRPr lang="en-GB" sz="2600" dirty="0"/>
          </a:p>
          <a:p>
            <a:pPr>
              <a:lnSpc>
                <a:spcPct val="110000"/>
              </a:lnSpc>
            </a:pP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1178229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523993"/>
            <a:ext cx="9670576" cy="1325563"/>
          </a:xfrm>
        </p:spPr>
        <p:txBody>
          <a:bodyPr/>
          <a:lstStyle/>
          <a:p>
            <a:r>
              <a:rPr lang="en-GB" dirty="0">
                <a:solidFill>
                  <a:srgbClr val="6B237B"/>
                </a:solidFill>
              </a:rPr>
              <a:t>Example careers related to Geography</a:t>
            </a:r>
            <a:endParaRPr lang="en-US" dirty="0">
              <a:solidFill>
                <a:srgbClr val="6B237B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8200" y="2183641"/>
            <a:ext cx="4266063" cy="3993321"/>
          </a:xfrm>
        </p:spPr>
        <p:txBody>
          <a:bodyPr>
            <a:normAutofit/>
          </a:bodyPr>
          <a:lstStyle/>
          <a:p>
            <a:pPr marL="685800" indent="-457200">
              <a:lnSpc>
                <a:spcPct val="114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  <a:defRPr/>
            </a:pPr>
            <a:r>
              <a:rPr lang="en-GB" sz="2600" dirty="0"/>
              <a:t>Geoscientist</a:t>
            </a:r>
          </a:p>
          <a:p>
            <a:pPr marL="685800" indent="-457200">
              <a:lnSpc>
                <a:spcPct val="114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  <a:defRPr/>
            </a:pPr>
            <a:r>
              <a:rPr lang="en-GB" sz="2600" dirty="0"/>
              <a:t>Land surveyor</a:t>
            </a:r>
          </a:p>
          <a:p>
            <a:pPr marL="685800" indent="-457200">
              <a:lnSpc>
                <a:spcPct val="114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  <a:defRPr/>
            </a:pPr>
            <a:r>
              <a:rPr lang="en-GB" sz="2600" dirty="0"/>
              <a:t>Meteorologist</a:t>
            </a:r>
          </a:p>
          <a:p>
            <a:pPr marL="685800" indent="-457200">
              <a:lnSpc>
                <a:spcPct val="114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  <a:defRPr/>
            </a:pPr>
            <a:r>
              <a:rPr lang="en-GB" sz="2600" dirty="0"/>
              <a:t>Oceanographer </a:t>
            </a:r>
          </a:p>
          <a:p>
            <a:pPr marL="685800" indent="-457200">
              <a:lnSpc>
                <a:spcPct val="114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  <a:defRPr/>
            </a:pPr>
            <a:r>
              <a:rPr lang="en-GB" sz="2600" dirty="0"/>
              <a:t>Supply chain manager </a:t>
            </a:r>
          </a:p>
          <a:p>
            <a:pPr marL="685800" indent="-457200">
              <a:lnSpc>
                <a:spcPct val="114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  <a:defRPr/>
            </a:pPr>
            <a:r>
              <a:rPr lang="en-US" sz="2600" dirty="0"/>
              <a:t>Landscape architect 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en-GB" sz="2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526763" y="2183641"/>
            <a:ext cx="4531637" cy="3993321"/>
          </a:xfrm>
        </p:spPr>
        <p:txBody>
          <a:bodyPr>
            <a:normAutofit/>
          </a:bodyPr>
          <a:lstStyle/>
          <a:p>
            <a:pPr marL="363538" indent="-363538">
              <a:lnSpc>
                <a:spcPct val="114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600" dirty="0"/>
              <a:t>Ecologist</a:t>
            </a:r>
          </a:p>
          <a:p>
            <a:pPr marL="363538" indent="-363538">
              <a:lnSpc>
                <a:spcPct val="114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600" dirty="0" smtClean="0"/>
              <a:t>Town </a:t>
            </a:r>
            <a:r>
              <a:rPr lang="en-GB" sz="2600" dirty="0"/>
              <a:t>planner</a:t>
            </a:r>
          </a:p>
          <a:p>
            <a:pPr marL="363538" indent="-363538">
              <a:lnSpc>
                <a:spcPct val="114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600" dirty="0"/>
              <a:t>Agricultural engineer </a:t>
            </a:r>
          </a:p>
          <a:p>
            <a:pPr marL="363538" indent="-363538">
              <a:lnSpc>
                <a:spcPct val="114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600" dirty="0"/>
              <a:t>Environmental health </a:t>
            </a:r>
            <a:r>
              <a:rPr lang="en-GB" sz="2600" dirty="0" smtClean="0"/>
              <a:t>officer</a:t>
            </a:r>
          </a:p>
          <a:p>
            <a:pPr marL="363538" indent="-363538">
              <a:lnSpc>
                <a:spcPct val="114000"/>
              </a:lnSpc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sz="2600" dirty="0"/>
              <a:t>Environmental consultant 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Clr>
                <a:schemeClr val="accent2"/>
              </a:buClr>
              <a:buNone/>
            </a:pPr>
            <a:endParaRPr lang="en-GB" sz="2600" dirty="0"/>
          </a:p>
          <a:p>
            <a:pPr>
              <a:lnSpc>
                <a:spcPct val="114000"/>
              </a:lnSpc>
              <a:spcBef>
                <a:spcPts val="600"/>
              </a:spcBef>
            </a:pPr>
            <a:endParaRPr lang="en-GB" sz="2600" dirty="0"/>
          </a:p>
        </p:txBody>
      </p:sp>
    </p:spTree>
    <p:extLst>
      <p:ext uri="{BB962C8B-B14F-4D97-AF65-F5344CB8AC3E}">
        <p14:creationId xmlns:p14="http://schemas.microsoft.com/office/powerpoint/2010/main" val="891847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5971" y="370974"/>
            <a:ext cx="9099429" cy="1325563"/>
          </a:xfrm>
        </p:spPr>
        <p:txBody>
          <a:bodyPr/>
          <a:lstStyle/>
          <a:p>
            <a:r>
              <a:rPr lang="en-GB" dirty="0">
                <a:solidFill>
                  <a:srgbClr val="6B237B"/>
                </a:solidFill>
              </a:rPr>
              <a:t>Examples of Higher Education  courses with Geography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5971" y="2044347"/>
            <a:ext cx="4546600" cy="4102503"/>
          </a:xfrm>
        </p:spPr>
        <p:txBody>
          <a:bodyPr>
            <a:normAutofit lnSpcReduction="10000"/>
          </a:bodyPr>
          <a:lstStyle/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Human Geography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Physical Geography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Ecology and Wildlife Conservation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Environmental Science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Geography and Planning</a:t>
            </a:r>
          </a:p>
          <a:p>
            <a:pPr>
              <a:lnSpc>
                <a:spcPct val="114000"/>
              </a:lnSpc>
            </a:pP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397045" y="2044347"/>
            <a:ext cx="4308355" cy="4102503"/>
          </a:xfrm>
        </p:spPr>
        <p:txBody>
          <a:bodyPr>
            <a:normAutofit lnSpcReduction="10000"/>
          </a:bodyPr>
          <a:lstStyle/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Flood and Conservation Engineering 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Business Management and Geography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Geography and Geology</a:t>
            </a:r>
          </a:p>
          <a:p>
            <a:pPr>
              <a:lnSpc>
                <a:spcPct val="114000"/>
              </a:lnSpc>
              <a:buClr>
                <a:schemeClr val="accent2"/>
              </a:buClr>
              <a:buFont typeface="Wingdings" panose="05000000000000000000" pitchFamily="2" charset="2"/>
              <a:buChar char="v"/>
            </a:pPr>
            <a:r>
              <a:rPr lang="en-GB" dirty="0"/>
              <a:t>Geography and Oceanography </a:t>
            </a:r>
          </a:p>
          <a:p>
            <a:pPr>
              <a:lnSpc>
                <a:spcPct val="114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8339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www.icould.com</a:t>
            </a:r>
            <a:endParaRPr lang="en-GB" dirty="0">
              <a:solidFill>
                <a:schemeClr val="accent5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www.nationalcareersservice.direct.gov.uk</a:t>
            </a:r>
            <a:r>
              <a:rPr lang="en-GB" dirty="0">
                <a:solidFill>
                  <a:schemeClr val="accent5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www.prospects.ac.uk</a:t>
            </a:r>
            <a:r>
              <a:rPr lang="en-GB" dirty="0">
                <a:solidFill>
                  <a:schemeClr val="accent5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www.ucas.com</a:t>
            </a:r>
            <a:endParaRPr lang="en-GB" dirty="0">
              <a:solidFill>
                <a:schemeClr val="accent5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GB" dirty="0">
                <a:solidFill>
                  <a:schemeClr val="accent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www.discoveruni.org.uk</a:t>
            </a:r>
            <a:r>
              <a:rPr lang="en-GB" dirty="0">
                <a:solidFill>
                  <a:schemeClr val="accent5"/>
                </a:solidFill>
              </a:rPr>
              <a:t> 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6B237B"/>
                </a:solidFill>
              </a:rPr>
              <a:t>Where to get further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652330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D13FE9C-3687-4040-8494-9667F782CE25}"/>
              </a:ext>
            </a:extLst>
          </p:cNvPr>
          <p:cNvSpPr txBox="1"/>
          <p:nvPr/>
        </p:nvSpPr>
        <p:spPr>
          <a:xfrm>
            <a:off x="761997" y="816089"/>
            <a:ext cx="7141032" cy="37272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 h</a:t>
            </a:r>
            <a:r>
              <a:rPr lang="en-GB" sz="3200" b="1" spc="0" baseline="0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 you’ve found this information helpful. </a:t>
            </a: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1600" b="1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GB" sz="1600" b="1" spc="0" baseline="0" dirty="0">
              <a:solidFill>
                <a:srgbClr val="6B237B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2000" b="0" spc="0" baseline="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We’d like to hear from you, find us at </a:t>
            </a:r>
            <a:r>
              <a:rPr lang="en-GB" sz="2000" b="1" u="none" spc="0" baseline="0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www.heppsy.org</a:t>
            </a:r>
            <a:r>
              <a:rPr lang="en-GB" sz="2000" b="1" u="none" spc="0" baseline="0" dirty="0">
                <a:solidFill>
                  <a:srgbClr val="6B237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000" b="0" spc="0" baseline="0" dirty="0">
                <a:solidFill>
                  <a:schemeClr val="accent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ask us a </a:t>
            </a:r>
            <a:r>
              <a:rPr lang="en-GB" sz="2000" b="0" spc="0" baseline="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question</a:t>
            </a:r>
            <a:r>
              <a:rPr lang="en-GB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</a:t>
            </a:r>
            <a:r>
              <a:rPr lang="en-GB" sz="2000" b="0" spc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chat with a HeppSY adviser now at </a:t>
            </a:r>
            <a:r>
              <a:rPr lang="en-GB" sz="2000" b="1" spc="0" baseline="0" dirty="0">
                <a:solidFill>
                  <a:srgbClr val="6B237B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www.heppsy.org/chat</a:t>
            </a:r>
            <a:r>
              <a:rPr lang="en-GB" sz="2000" b="1" spc="0" dirty="0">
                <a:solidFill>
                  <a:srgbClr val="6B237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1" spc="0" baseline="0" dirty="0">
              <a:solidFill>
                <a:srgbClr val="6B23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endParaRPr lang="en-GB" sz="900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sz="9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endParaRPr lang="en-GB" sz="2000" b="1" dirty="0">
              <a:solidFill>
                <a:srgbClr val="6B237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121AE4D-AA7E-4A15-BFD9-7CB23418F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396" y="4651152"/>
            <a:ext cx="304800" cy="304800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4F6A57D6-1DA2-4C2D-9244-D532261556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396" y="5129475"/>
            <a:ext cx="304800" cy="304800"/>
          </a:xfrm>
          <a:prstGeom prst="rect">
            <a:avLst/>
          </a:prstGeom>
        </p:spPr>
      </p:pic>
      <p:pic>
        <p:nvPicPr>
          <p:cNvPr id="8" name="Picture 7" descr="A picture containing clipart&#10;&#10;Description automatically generated">
            <a:extLst>
              <a:ext uri="{FF2B5EF4-FFF2-40B4-BE49-F238E27FC236}">
                <a16:creationId xmlns:a16="http://schemas.microsoft.com/office/drawing/2014/main" id="{16856471-DF4D-466C-AD3D-0C6B4F55C1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4396" y="4172829"/>
            <a:ext cx="304800" cy="304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C81616-6D2C-419D-8577-3AF5EF1BF283}"/>
              </a:ext>
            </a:extLst>
          </p:cNvPr>
          <p:cNvSpPr txBox="1"/>
          <p:nvPr/>
        </p:nvSpPr>
        <p:spPr>
          <a:xfrm>
            <a:off x="1393366" y="4136357"/>
            <a:ext cx="4626430" cy="1373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@HeppSYPlus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@HeppSouthYorkshire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en-GB" b="1" dirty="0" err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HeppSouthYorkshire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AB0D44-449C-49DA-8155-E01C6A9D2257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37705" y="3863304"/>
            <a:ext cx="2177012" cy="82358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689C21-8CE4-4974-8379-1DE46BC1E119}"/>
              </a:ext>
            </a:extLst>
          </p:cNvPr>
          <p:cNvPicPr/>
          <p:nvPr/>
        </p:nvPicPr>
        <p:blipFill>
          <a:blip r:embed="rId9"/>
          <a:srcRect/>
          <a:stretch/>
        </p:blipFill>
        <p:spPr bwMode="auto">
          <a:xfrm>
            <a:off x="7396589" y="4823020"/>
            <a:ext cx="1950575" cy="7231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2517286"/>
      </p:ext>
    </p:extLst>
  </p:cSld>
  <p:clrMapOvr>
    <a:masterClrMapping/>
  </p:clrMapOvr>
</p:sld>
</file>

<file path=ppt/theme/theme1.xml><?xml version="1.0" encoding="utf-8"?>
<a:theme xmlns:a="http://schemas.openxmlformats.org/drawingml/2006/main" name="Main Logos">
  <a:themeElements>
    <a:clrScheme name="Custom 8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6B237B"/>
      </a:accent1>
      <a:accent2>
        <a:srgbClr val="AC025B"/>
      </a:accent2>
      <a:accent3>
        <a:srgbClr val="00AAEF"/>
      </a:accent3>
      <a:accent4>
        <a:srgbClr val="231B68"/>
      </a:accent4>
      <a:accent5>
        <a:srgbClr val="7FBA00"/>
      </a:accent5>
      <a:accent6>
        <a:srgbClr val="000000"/>
      </a:accent6>
      <a:hlink>
        <a:srgbClr val="AC025B"/>
      </a:hlink>
      <a:folHlink>
        <a:srgbClr val="AC025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ppSY Powerpoint Template edit" id="{D60DAAB3-7462-434E-9BF9-A1D50382CB66}" vid="{31AF7EBC-13E5-4000-A0CA-8C91037A0D85}"/>
    </a:ext>
  </a:extLst>
</a:theme>
</file>

<file path=ppt/theme/theme2.xml><?xml version="1.0" encoding="utf-8"?>
<a:theme xmlns:a="http://schemas.openxmlformats.org/drawingml/2006/main" name="All Partners">
  <a:themeElements>
    <a:clrScheme name="HeppSY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97C238"/>
      </a:accent1>
      <a:accent2>
        <a:srgbClr val="9999CC"/>
      </a:accent2>
      <a:accent3>
        <a:srgbClr val="AEDBE5"/>
      </a:accent3>
      <a:accent4>
        <a:srgbClr val="F39618"/>
      </a:accent4>
      <a:accent5>
        <a:srgbClr val="000000"/>
      </a:accent5>
      <a:accent6>
        <a:srgbClr val="FEFFFF"/>
      </a:accent6>
      <a:hlink>
        <a:srgbClr val="97C238"/>
      </a:hlink>
      <a:folHlink>
        <a:srgbClr val="97C23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ppSY Powerpoint Template edit" id="{D60DAAB3-7462-434E-9BF9-A1D50382CB66}" vid="{DD4B4525-3ED9-4B55-8777-E2FCB41DDE72}"/>
    </a:ext>
  </a:extLst>
</a:theme>
</file>

<file path=ppt/theme/theme3.xml><?xml version="1.0" encoding="utf-8"?>
<a:theme xmlns:a="http://schemas.openxmlformats.org/drawingml/2006/main" name="All Colleges">
  <a:themeElements>
    <a:clrScheme name="HeppSY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97C238"/>
      </a:accent1>
      <a:accent2>
        <a:srgbClr val="9999CC"/>
      </a:accent2>
      <a:accent3>
        <a:srgbClr val="AEDBE5"/>
      </a:accent3>
      <a:accent4>
        <a:srgbClr val="F39618"/>
      </a:accent4>
      <a:accent5>
        <a:srgbClr val="000000"/>
      </a:accent5>
      <a:accent6>
        <a:srgbClr val="FEFFFF"/>
      </a:accent6>
      <a:hlink>
        <a:srgbClr val="97C238"/>
      </a:hlink>
      <a:folHlink>
        <a:srgbClr val="97C23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ppSY Powerpoint Template edit" id="{D60DAAB3-7462-434E-9BF9-A1D50382CB66}" vid="{71D32108-4640-4D37-9330-8E463688C025}"/>
    </a:ext>
  </a:extLst>
</a:theme>
</file>

<file path=ppt/theme/theme4.xml><?xml version="1.0" encoding="utf-8"?>
<a:theme xmlns:a="http://schemas.openxmlformats.org/drawingml/2006/main" name="8_Main Logos">
  <a:themeElements>
    <a:clrScheme name="Custom 8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6B237B"/>
      </a:accent1>
      <a:accent2>
        <a:srgbClr val="AC025B"/>
      </a:accent2>
      <a:accent3>
        <a:srgbClr val="00AAEF"/>
      </a:accent3>
      <a:accent4>
        <a:srgbClr val="231B68"/>
      </a:accent4>
      <a:accent5>
        <a:srgbClr val="7FBA00"/>
      </a:accent5>
      <a:accent6>
        <a:srgbClr val="000000"/>
      </a:accent6>
      <a:hlink>
        <a:srgbClr val="AC025B"/>
      </a:hlink>
      <a:folHlink>
        <a:srgbClr val="AC025B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ppSY Powerpoint Template edit" id="{D60DAAB3-7462-434E-9BF9-A1D50382CB66}" vid="{31AF7EBC-13E5-4000-A0CA-8C91037A0D85}"/>
    </a:ext>
  </a:extLst>
</a:theme>
</file>

<file path=ppt/theme/theme5.xml><?xml version="1.0" encoding="utf-8"?>
<a:theme xmlns:a="http://schemas.openxmlformats.org/drawingml/2006/main" name="1_Outro Slide">
  <a:themeElements>
    <a:clrScheme name="HeppSY">
      <a:dk1>
        <a:srgbClr val="000000"/>
      </a:dk1>
      <a:lt1>
        <a:srgbClr val="FFFFFF"/>
      </a:lt1>
      <a:dk2>
        <a:srgbClr val="666666"/>
      </a:dk2>
      <a:lt2>
        <a:srgbClr val="F3FAFB"/>
      </a:lt2>
      <a:accent1>
        <a:srgbClr val="97C238"/>
      </a:accent1>
      <a:accent2>
        <a:srgbClr val="9999CC"/>
      </a:accent2>
      <a:accent3>
        <a:srgbClr val="AEDBE5"/>
      </a:accent3>
      <a:accent4>
        <a:srgbClr val="F39618"/>
      </a:accent4>
      <a:accent5>
        <a:srgbClr val="000000"/>
      </a:accent5>
      <a:accent6>
        <a:srgbClr val="FEFFFF"/>
      </a:accent6>
      <a:hlink>
        <a:srgbClr val="97C238"/>
      </a:hlink>
      <a:folHlink>
        <a:srgbClr val="97C238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ppSY Powerpoint Template edit" id="{D60DAAB3-7462-434E-9BF9-A1D50382CB66}" vid="{DD4B4525-3ED9-4B55-8777-E2FCB41DDE72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HeppSY Powerpoint Template edit</Template>
  <TotalTime>45</TotalTime>
  <Words>197</Words>
  <Application>Microsoft Office PowerPoint</Application>
  <PresentationFormat>Widescreen</PresentationFormat>
  <Paragraphs>58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Wingdings</vt:lpstr>
      <vt:lpstr>Main Logos</vt:lpstr>
      <vt:lpstr>All Partners</vt:lpstr>
      <vt:lpstr>All Colleges</vt:lpstr>
      <vt:lpstr>8_Main Logos</vt:lpstr>
      <vt:lpstr>1_Outro Slide</vt:lpstr>
      <vt:lpstr>Careers in Geography</vt:lpstr>
      <vt:lpstr>Skills gained from studying Geography</vt:lpstr>
      <vt:lpstr>Example careers related to Geography</vt:lpstr>
      <vt:lpstr>Examples of Higher Education  courses with Geography </vt:lpstr>
      <vt:lpstr>Where to get further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Katrina Heath</dc:creator>
  <cp:lastModifiedBy>Blenkiron, Amy</cp:lastModifiedBy>
  <cp:revision>12</cp:revision>
  <dcterms:created xsi:type="dcterms:W3CDTF">2019-06-10T13:43:06Z</dcterms:created>
  <dcterms:modified xsi:type="dcterms:W3CDTF">2022-02-25T08:53:16Z</dcterms:modified>
</cp:coreProperties>
</file>