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  <p:sldMasterId id="2147483678" r:id="rId5"/>
    <p:sldMasterId id="2147483714" r:id="rId6"/>
    <p:sldMasterId id="2147483758" r:id="rId7"/>
    <p:sldMasterId id="2147483831" r:id="rId8"/>
  </p:sldMasterIdLst>
  <p:notesMasterIdLst>
    <p:notesMasterId r:id="rId15"/>
  </p:notesMasterIdLst>
  <p:sldIdLst>
    <p:sldId id="267" r:id="rId9"/>
    <p:sldId id="259" r:id="rId10"/>
    <p:sldId id="260" r:id="rId11"/>
    <p:sldId id="265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7B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B85F9-FE4C-4160-A6F6-51C6BDCC7CF0}" v="66" dt="2022-01-24T14:13:48.430"/>
    <p1510:client id="{4FCB8590-9103-4E10-9614-BC05D9941E5E}" v="4" dt="2022-01-24T14:58:56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4"/>
  </p:normalViewPr>
  <p:slideViewPr>
    <p:cSldViewPr snapToGrid="0" snapToObjects="1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ucas.com/searc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 https://www.prospects.ac.uk/careers-advice/what-can-i-do-with-my-degree/mathematics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1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  https://www.prospects.ac.uk/careers-advice/what-can-i-do-with-my-degree/mathematics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7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Search – UCAS</a:t>
            </a:r>
            <a:r>
              <a:rPr lang="en-GB" dirty="0"/>
              <a:t> – you can search which universities in the UK offer your chosen course with this link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0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C26B8-8DA1-4DC1-B806-3D8035032C56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3AEA-19AD-4FE8-9FFE-5BD2926FF9EF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825625"/>
            <a:ext cx="11062809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150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06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4944" y="5817231"/>
            <a:ext cx="2177012" cy="82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 bwMode="auto">
          <a:xfrm>
            <a:off x="9622436" y="5817181"/>
            <a:ext cx="2022266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30" baseline="0">
          <a:solidFill>
            <a:schemeClr val="bg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53EE60-FF39-4ADC-8519-433C6C886CCF}"/>
              </a:ext>
            </a:extLst>
          </p:cNvPr>
          <p:cNvSpPr txBox="1">
            <a:spLocks/>
          </p:cNvSpPr>
          <p:nvPr userDrawn="1"/>
        </p:nvSpPr>
        <p:spPr>
          <a:xfrm>
            <a:off x="848139" y="494789"/>
            <a:ext cx="6868118" cy="3893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40" baseline="0">
                <a:solidFill>
                  <a:srgbClr val="6B237B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spc="0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uld.com/" TargetMode="External"/><Relationship Id="rId7" Type="http://schemas.openxmlformats.org/officeDocument/2006/relationships/hyperlink" Target="http://www.discoveruni.org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as.com/" TargetMode="External"/><Relationship Id="rId5" Type="http://schemas.openxmlformats.org/officeDocument/2006/relationships/hyperlink" Target="http://www.prosects.ac.uk/" TargetMode="External"/><Relationship Id="rId4" Type="http://schemas.openxmlformats.org/officeDocument/2006/relationships/hyperlink" Target="http://www.nationalcareersservice.direct.gov.u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heppsy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heppsy.org/chat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803856" y="1401763"/>
            <a:ext cx="6640590" cy="2387600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Careers in </a:t>
            </a:r>
            <a:r>
              <a:rPr lang="en-US" sz="5800" dirty="0" err="1"/>
              <a:t>Maths</a:t>
            </a:r>
            <a:endParaRPr lang="en-US" sz="5600" b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016BB2-7378-40C9-8771-67B5276EAB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3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B237B"/>
                </a:solidFill>
              </a:rPr>
              <a:t>Managing Procrastination &amp;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D926-1070-40D0-B82F-AA734724E388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CCB55-E23F-41CC-9349-F0A2FDA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91D18-FFEE-41C2-A60B-384EAE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5208-7D0E-4436-B6B6-94BC094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144" y="199008"/>
            <a:ext cx="2559712" cy="96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F0B0-5083-4352-85A6-9DCB2403F2D7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10004183" y="4763043"/>
            <a:ext cx="1845350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4BA6A-9ED0-4485-8E50-C2606C4BF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>
            <a:off x="1" y="2057923"/>
            <a:ext cx="3278659" cy="367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C20F-D22B-44B6-9516-D51F6801C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 rot="10800000">
            <a:off x="8913341" y="917"/>
            <a:ext cx="3278659" cy="36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6B237B"/>
                </a:solidFill>
              </a:rPr>
              <a:t>Skills gained from studying 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3538" indent="-363538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6"/>
                </a:solidFill>
              </a:rPr>
              <a:t>Problem solving</a:t>
            </a:r>
          </a:p>
          <a:p>
            <a:pPr marL="363538" indent="-363538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Interpreting data and information</a:t>
            </a:r>
          </a:p>
          <a:p>
            <a:pPr marL="363538" indent="-363538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Attention to detail</a:t>
            </a:r>
          </a:p>
          <a:p>
            <a:pPr marL="363538" indent="-363538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Accurate measuring</a:t>
            </a:r>
          </a:p>
          <a:p>
            <a:pPr marL="363538" indent="-363538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Reasoning 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181600" cy="435133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Calculation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Budgeting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Planning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Research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High level IT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40031"/>
            <a:ext cx="10515600" cy="15682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6B237B"/>
                </a:solidFill>
              </a:rPr>
              <a:t>Example careers related to Maths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695236"/>
            <a:ext cx="5181600" cy="4481726"/>
          </a:xfrm>
        </p:spPr>
        <p:txBody>
          <a:bodyPr/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Actuary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Business analyst 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Data analyst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Economist 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Engineering careers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Forensic computer analyst </a:t>
            </a:r>
          </a:p>
          <a:p>
            <a:pPr>
              <a:lnSpc>
                <a:spcPct val="114000"/>
              </a:lnSpc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1695236"/>
            <a:ext cx="5181600" cy="4481726"/>
          </a:xfrm>
        </p:spPr>
        <p:txBody>
          <a:bodyPr/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Quantity surveyor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Statistician 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Stockbroker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Tax adviser 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Management accountant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Insurance loss adjuster</a:t>
            </a:r>
          </a:p>
          <a:p>
            <a:pPr>
              <a:lnSpc>
                <a:spcPct val="114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19949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6B237B"/>
                </a:solidFill>
              </a:rPr>
              <a:t>Examples of Higher Education courses with 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485" y="1978925"/>
            <a:ext cx="4787900" cy="4198038"/>
          </a:xfrm>
        </p:spPr>
        <p:txBody>
          <a:bodyPr/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Computing with Maths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Mathematics with French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Mathematics and Statistics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Mechanical Engineering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Mathematics and Philosophy</a:t>
            </a:r>
          </a:p>
          <a:p>
            <a:pPr>
              <a:lnSpc>
                <a:spcPct val="114000"/>
              </a:lnSpc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6100" y="1978925"/>
            <a:ext cx="5181600" cy="4198038"/>
          </a:xfrm>
        </p:spPr>
        <p:txBody>
          <a:bodyPr/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Criminology and  Mathematics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Financial Mathematics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Computer Science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Economics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Civil Engineering</a:t>
            </a:r>
          </a:p>
          <a:p>
            <a:pPr>
              <a:lnSpc>
                <a:spcPct val="114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08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6699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www.icould.com</a:t>
            </a:r>
            <a:endParaRPr lang="en-GB" dirty="0">
              <a:solidFill>
                <a:srgbClr val="6699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6699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www.nationalcareersservice.direct.gov.uk</a:t>
            </a:r>
            <a:r>
              <a:rPr lang="en-GB" dirty="0">
                <a:solidFill>
                  <a:srgbClr val="6699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6699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www.prospects.ac.uk</a:t>
            </a:r>
            <a:r>
              <a:rPr lang="en-GB" dirty="0">
                <a:solidFill>
                  <a:srgbClr val="6699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6699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www.ucas.com</a:t>
            </a:r>
            <a:endParaRPr lang="en-GB" dirty="0">
              <a:solidFill>
                <a:srgbClr val="6699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6699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www.discoveruni.org.uk</a:t>
            </a:r>
            <a:r>
              <a:rPr lang="en-GB" dirty="0">
                <a:solidFill>
                  <a:srgbClr val="66990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4883"/>
            <a:ext cx="10484069" cy="182562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6B237B"/>
                </a:solidFill>
              </a:rPr>
              <a:t>Where to get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11933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3FE9C-3687-4040-8494-9667F782CE25}"/>
              </a:ext>
            </a:extLst>
          </p:cNvPr>
          <p:cNvSpPr txBox="1"/>
          <p:nvPr/>
        </p:nvSpPr>
        <p:spPr>
          <a:xfrm>
            <a:off x="761997" y="816089"/>
            <a:ext cx="7141032" cy="372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</a:t>
            </a:r>
            <a:r>
              <a:rPr lang="en-GB" sz="3200" b="1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 you’ve found this information helpful.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b="1" spc="0" baseline="0" dirty="0">
              <a:solidFill>
                <a:srgbClr val="6B237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We’d like to hear from you, find us at 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www.heppsy.org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ask us a 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chat with a HeppSY adviser now at </a:t>
            </a:r>
            <a:r>
              <a:rPr lang="en-GB" sz="2000" b="1" spc="0" baseline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www.heppsy.org/chat</a:t>
            </a:r>
            <a:r>
              <a:rPr lang="en-GB" sz="2000" b="1" spc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0" baseline="0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sz="2000" b="1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1AE4D-AA7E-4A15-BFD9-7CB23418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6" y="4651152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A57D6-1DA2-4C2D-9244-D53226155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6" y="5129475"/>
            <a:ext cx="304800" cy="3048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856471-DF4D-466C-AD3D-0C6B4F55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6" y="4172829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81616-6D2C-419D-8577-3AF5EF1BF283}"/>
              </a:ext>
            </a:extLst>
          </p:cNvPr>
          <p:cNvSpPr txBox="1"/>
          <p:nvPr/>
        </p:nvSpPr>
        <p:spPr>
          <a:xfrm>
            <a:off x="1393366" y="4136357"/>
            <a:ext cx="4626430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@HeppSYPlus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@HeppSouthYorkshire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HeppSouthYorkshire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B0D44-449C-49DA-8155-E01C6A9D22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7705" y="3863304"/>
            <a:ext cx="2177012" cy="823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9C21-8CE4-4974-8379-1DE46BC1E119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>
            <a:off x="7396589" y="4823020"/>
            <a:ext cx="1950575" cy="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17286"/>
      </p:ext>
    </p:extLst>
  </p:cSld>
  <p:clrMapOvr>
    <a:masterClrMapping/>
  </p:clrMapOvr>
</p:sld>
</file>

<file path=ppt/theme/theme1.xml><?xml version="1.0" encoding="utf-8"?>
<a:theme xmlns:a="http://schemas.openxmlformats.org/drawingml/2006/main" name="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71D32108-4640-4D37-9330-8E463688C025}"/>
    </a:ext>
  </a:extLst>
</a:theme>
</file>

<file path=ppt/theme/theme4.xml><?xml version="1.0" encoding="utf-8"?>
<a:theme xmlns:a="http://schemas.openxmlformats.org/drawingml/2006/main" name="8_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5.xml><?xml version="1.0" encoding="utf-8"?>
<a:theme xmlns:a="http://schemas.openxmlformats.org/drawingml/2006/main" name="1_Outro Slide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FC80503119A4E8B7A61DE863BE7FF" ma:contentTypeVersion="9" ma:contentTypeDescription="Create a new document." ma:contentTypeScope="" ma:versionID="3865c9291f810380fe53d3ad67e3a3cf">
  <xsd:schema xmlns:xsd="http://www.w3.org/2001/XMLSchema" xmlns:xs="http://www.w3.org/2001/XMLSchema" xmlns:p="http://schemas.microsoft.com/office/2006/metadata/properties" xmlns:ns3="2f82d0a0-400e-4c06-852d-f4a85ea696ef" xmlns:ns4="4f1f09b3-100d-469d-ae96-694fac3fba05" targetNamespace="http://schemas.microsoft.com/office/2006/metadata/properties" ma:root="true" ma:fieldsID="8a4a92b61098305138e96614339b135f" ns3:_="" ns4:_="">
    <xsd:import namespace="2f82d0a0-400e-4c06-852d-f4a85ea696ef"/>
    <xsd:import namespace="4f1f09b3-100d-469d-ae96-694fac3fba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2d0a0-400e-4c06-852d-f4a85ea69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f09b3-100d-469d-ae96-694fac3fba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BE06F-AC1B-4D56-B072-F5771B3E81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DCB15B-AB81-48FC-8636-10196742E2F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f1f09b3-100d-469d-ae96-694fac3fba05"/>
    <ds:schemaRef ds:uri="2f82d0a0-400e-4c06-852d-f4a85ea696ef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19B5431-1646-4FC8-8353-D31F259615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2d0a0-400e-4c06-852d-f4a85ea696ef"/>
    <ds:schemaRef ds:uri="4f1f09b3-100d-469d-ae96-694fac3fb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HeppSY Powerpoint Template edit</Template>
  <TotalTime>635</TotalTime>
  <Words>176</Words>
  <Application>Microsoft Office PowerPoint</Application>
  <PresentationFormat>Widescreen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Wingdings</vt:lpstr>
      <vt:lpstr>Main Logos</vt:lpstr>
      <vt:lpstr>All Partners</vt:lpstr>
      <vt:lpstr>All Colleges</vt:lpstr>
      <vt:lpstr>8_Main Logos</vt:lpstr>
      <vt:lpstr>1_Outro Slide</vt:lpstr>
      <vt:lpstr>Careers in Maths</vt:lpstr>
      <vt:lpstr>Skills gained from studying Maths</vt:lpstr>
      <vt:lpstr>Example careers related to Maths</vt:lpstr>
      <vt:lpstr>Examples of Higher Education courses with Maths</vt:lpstr>
      <vt:lpstr>Where to get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Heath</dc:creator>
  <cp:lastModifiedBy>Blenkiron, Amy</cp:lastModifiedBy>
  <cp:revision>14</cp:revision>
  <dcterms:created xsi:type="dcterms:W3CDTF">2019-06-10T13:43:06Z</dcterms:created>
  <dcterms:modified xsi:type="dcterms:W3CDTF">2022-02-25T09:03:33Z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0x010100572FC80503119A4E8B7A61DE863BE7FF</vt:lpwstr>
  </property>
</Properties>
</file>