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  <p:sldMasterId id="2147483678" r:id="rId2"/>
    <p:sldMasterId id="2147483714" r:id="rId3"/>
    <p:sldMasterId id="2147483758" r:id="rId4"/>
    <p:sldMasterId id="2147483831" r:id="rId5"/>
  </p:sldMasterIdLst>
  <p:notesMasterIdLst>
    <p:notesMasterId r:id="rId14"/>
  </p:notesMasterIdLst>
  <p:sldIdLst>
    <p:sldId id="266" r:id="rId6"/>
    <p:sldId id="259" r:id="rId7"/>
    <p:sldId id="260" r:id="rId8"/>
    <p:sldId id="263" r:id="rId9"/>
    <p:sldId id="262" r:id="rId10"/>
    <p:sldId id="265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2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71D6AA-D7AE-4626-9018-FD878AE73072}" v="4" dt="2022-02-15T16:55:19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171" autoAdjust="0"/>
  </p:normalViewPr>
  <p:slideViewPr>
    <p:cSldViewPr snapToGrid="0" snapToObjects="1">
      <p:cViewPr varScale="1">
        <p:scale>
          <a:sx n="100" d="100"/>
          <a:sy n="100" d="100"/>
        </p:scale>
        <p:origin x="91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5D8A7-1323-F64B-BAE0-EABBA4D89DB5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DF47E-12AA-B542-95EF-52A7AE2A7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4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15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</a:t>
            </a:r>
            <a:r>
              <a:rPr lang="en-GB" baseline="0" dirty="0"/>
              <a:t> www.prospects.ac.uk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09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none" dirty="0"/>
              <a:t>Source</a:t>
            </a:r>
            <a:r>
              <a:rPr lang="en-GB" u="none" baseline="0" dirty="0"/>
              <a:t>: </a:t>
            </a:r>
            <a:r>
              <a:rPr lang="en-GB" dirty="0"/>
              <a:t>https://www.prospects.ac.uk/careers-advice/what-can-i-do-with-my-degree/media-studies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95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</a:t>
            </a:r>
            <a:r>
              <a:rPr lang="en-GB" baseline="0" dirty="0"/>
              <a:t>. https://discovercreative.careers/students-and-parents/are-there-any-proper-jobs/</a:t>
            </a:r>
            <a:endParaRPr lang="en-GB" dirty="0"/>
          </a:p>
          <a:p>
            <a:r>
              <a:rPr lang="en-GB" dirty="0"/>
              <a:t>There are an amazing range of jobs in the media industry, so it's worth checking out where your strengths lie before you narrow down the 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54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on ucas.com,</a:t>
            </a:r>
            <a:r>
              <a:rPr lang="en-GB" baseline="0" dirty="0"/>
              <a:t> please check individual entry requirements.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3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on ucas.com,</a:t>
            </a:r>
            <a:r>
              <a:rPr lang="en-GB" baseline="0" dirty="0"/>
              <a:t> please check individual entry requirements.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43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https://www.screenskills.com/</a:t>
            </a:r>
          </a:p>
          <a:p>
            <a:r>
              <a:rPr lang="en-GB" dirty="0"/>
              <a:t>https://icould.com/explore/categories/career-paths/career-ideas-job-profiles-and-subjects/getting-started</a:t>
            </a:r>
          </a:p>
          <a:p>
            <a:r>
              <a:rPr lang="en-GB" dirty="0"/>
              <a:t>https://www.prospects.ac.uk/careers-advice/what-can-i-do-with-my-degree/media-studies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781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1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223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8190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2/24/2022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223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8190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94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620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61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8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043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BF80ED-7CAB-1947-AEF3-BA88721F956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theme" Target="../theme/theme2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theme" Target="../theme/theme3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football ball&#10;&#10;Description automatically generated">
            <a:extLst>
              <a:ext uri="{FF2B5EF4-FFF2-40B4-BE49-F238E27FC236}">
                <a16:creationId xmlns:a16="http://schemas.microsoft.com/office/drawing/2014/main" id="{C33E743D-EC1A-4157-8391-1F8AC87EE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D5910E54-2A98-42FB-B394-38514E3DCE5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44944" y="5817181"/>
            <a:ext cx="2177012" cy="823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36809-9B14-40FF-BC9C-8E8B8F2CD4ED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70" y="5817181"/>
            <a:ext cx="2036999" cy="749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07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7030A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football ball&#10;&#10;Description automatically generated">
            <a:extLst>
              <a:ext uri="{FF2B5EF4-FFF2-40B4-BE49-F238E27FC236}">
                <a16:creationId xmlns:a16="http://schemas.microsoft.com/office/drawing/2014/main" id="{F1710C31-B759-4029-A79D-41255411E8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2784E6-0BC8-DB4E-85C5-40D160C2BA3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BBD914C0-441D-4747-AECE-7260760648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08448" y="4164434"/>
            <a:ext cx="3786192" cy="1432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4C26B8-8DA1-4DC1-B806-3D8035032C56}"/>
              </a:ext>
            </a:extLst>
          </p:cNvPr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71" y="4164434"/>
            <a:ext cx="3617709" cy="1231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00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7030A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football ball&#10;&#10;Description automatically generated">
            <a:extLst>
              <a:ext uri="{FF2B5EF4-FFF2-40B4-BE49-F238E27FC236}">
                <a16:creationId xmlns:a16="http://schemas.microsoft.com/office/drawing/2014/main" id="{7F323D1E-A442-45E2-82C6-B623F3EF0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DDFCF1-4CE4-E84A-805D-D40A188E9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063" r="11765"/>
          <a:stretch/>
        </p:blipFill>
        <p:spPr>
          <a:xfrm>
            <a:off x="542612" y="5783995"/>
            <a:ext cx="9897452" cy="1018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98207A-8CDF-9143-9F22-490B2EA5AA7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77853" y="6115433"/>
            <a:ext cx="930210" cy="402527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83801C86-551B-4D87-A482-30E21FF8039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08448" y="4164434"/>
            <a:ext cx="3786192" cy="1432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243AEA-19AD-4FE8-9FFE-5BD2926FF9EF}"/>
              </a:ext>
            </a:extLst>
          </p:cNvPr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71" y="4164434"/>
            <a:ext cx="3617709" cy="1231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2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7030A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91" y="1825625"/>
            <a:ext cx="11062809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01502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81891" y="365125"/>
            <a:ext cx="110628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910E54-2A98-42FB-B394-38514E3DCE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4944" y="5817231"/>
            <a:ext cx="2177012" cy="823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36809-9B14-40FF-BC9C-8E8B8F2CD4ED}"/>
              </a:ext>
            </a:extLst>
          </p:cNvPr>
          <p:cNvPicPr/>
          <p:nvPr userDrawn="1"/>
        </p:nvPicPr>
        <p:blipFill>
          <a:blip r:embed="rId4"/>
          <a:srcRect/>
          <a:stretch/>
        </p:blipFill>
        <p:spPr bwMode="auto">
          <a:xfrm>
            <a:off x="9622436" y="5817181"/>
            <a:ext cx="2022266" cy="749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50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30" baseline="0">
          <a:solidFill>
            <a:schemeClr val="bg1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bg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2/24/2022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2784E6-0BC8-DB4E-85C5-40D160C2BA3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D53EE60-FF39-4ADC-8519-433C6C886CCF}"/>
              </a:ext>
            </a:extLst>
          </p:cNvPr>
          <p:cNvSpPr txBox="1">
            <a:spLocks/>
          </p:cNvSpPr>
          <p:nvPr userDrawn="1"/>
        </p:nvSpPr>
        <p:spPr>
          <a:xfrm>
            <a:off x="848139" y="494789"/>
            <a:ext cx="6868118" cy="3893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40" baseline="0">
                <a:solidFill>
                  <a:srgbClr val="6B237B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2800" b="0" spc="0" baseline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2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6B237B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hc.leeds.ac.uk/courses/g199/communication-and-media-ba" TargetMode="External"/><Relationship Id="rId7" Type="http://schemas.openxmlformats.org/officeDocument/2006/relationships/hyperlink" Target="https://www.leedstrinity.ac.uk/courses/undergraduate/journalism-with-foundation-yea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urses.rotherham.ac.uk/PSWebEnrolment/webenrolment.aspx?page=~/webcontrols/coursedisplayHE.ascx&amp;CourseInformationID=2696&amp;_ga=2.40895716.736292982.1562571139-1924504271.1542098144" TargetMode="External"/><Relationship Id="rId5" Type="http://schemas.openxmlformats.org/officeDocument/2006/relationships/hyperlink" Target="https://www.shu.ac.uk/courses/digital-media/ba-honours-film-and-tv-production/full-time/" TargetMode="External"/><Relationship Id="rId4" Type="http://schemas.openxmlformats.org/officeDocument/2006/relationships/hyperlink" Target="https://www.leeds-art.ac.uk/study/undergraduate-courses/ba-hons-creative-advertising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scoveruni.org.uk/" TargetMode="External"/><Relationship Id="rId3" Type="http://schemas.openxmlformats.org/officeDocument/2006/relationships/hyperlink" Target="http://www.icould.com/" TargetMode="External"/><Relationship Id="rId7" Type="http://schemas.openxmlformats.org/officeDocument/2006/relationships/hyperlink" Target="http://www.ucas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spects.ac.uk/" TargetMode="External"/><Relationship Id="rId5" Type="http://schemas.openxmlformats.org/officeDocument/2006/relationships/hyperlink" Target="http://www.nationalcareersservice.direct.gov.uk/" TargetMode="External"/><Relationship Id="rId4" Type="http://schemas.openxmlformats.org/officeDocument/2006/relationships/hyperlink" Target="https://discovercreative.careers/#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heppsy.org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heppsy.org/chat" TargetMode="Externa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 idx="4294967295"/>
          </p:nvPr>
        </p:nvSpPr>
        <p:spPr>
          <a:xfrm>
            <a:off x="1884100" y="2297549"/>
            <a:ext cx="8668570" cy="2978408"/>
          </a:xfrm>
        </p:spPr>
        <p:txBody>
          <a:bodyPr>
            <a:normAutofit/>
          </a:bodyPr>
          <a:lstStyle/>
          <a:p>
            <a:pPr algn="ctr"/>
            <a:r>
              <a:rPr lang="en-US" sz="5600" dirty="0"/>
              <a:t/>
            </a:r>
            <a:br>
              <a:rPr lang="en-US" sz="5600" dirty="0"/>
            </a:br>
            <a:r>
              <a:rPr lang="en-US" sz="5600" dirty="0"/>
              <a:t>Careers in Media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3016BB2-7378-40C9-8771-67B5276EAB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-30" baseline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6B237B"/>
                </a:solidFill>
              </a:rPr>
              <a:t>Managing Procrastination &amp; Productivity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12D926-1070-40D0-B82F-AA734724E388}"/>
              </a:ext>
            </a:extLst>
          </p:cNvPr>
          <p:cNvSpPr/>
          <p:nvPr/>
        </p:nvSpPr>
        <p:spPr>
          <a:xfrm>
            <a:off x="0" y="5735637"/>
            <a:ext cx="12192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0CCB55-E23F-41CC-9349-F0A2FDAA91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691D18-FFEE-41C2-A60B-384EAEAA8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A35208-7D0E-4436-B6B6-94BC094130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44144" y="199008"/>
            <a:ext cx="2559712" cy="968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FAF0B0-5083-4352-85A6-9DCB2403F2D7}"/>
              </a:ext>
            </a:extLst>
          </p:cNvPr>
          <p:cNvPicPr/>
          <p:nvPr/>
        </p:nvPicPr>
        <p:blipFill>
          <a:blip r:embed="rId6"/>
          <a:srcRect/>
          <a:stretch/>
        </p:blipFill>
        <p:spPr bwMode="auto">
          <a:xfrm>
            <a:off x="10004183" y="4763043"/>
            <a:ext cx="1845350" cy="68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A4BA6A-9ED0-4485-8E50-C2606C4BFE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190" r="60390" b="10791"/>
          <a:stretch/>
        </p:blipFill>
        <p:spPr>
          <a:xfrm>
            <a:off x="1" y="2057923"/>
            <a:ext cx="3278659" cy="36791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98C20F-D22B-44B6-9516-D51F6801C4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190" r="60390" b="10791"/>
          <a:stretch/>
        </p:blipFill>
        <p:spPr>
          <a:xfrm rot="10800000">
            <a:off x="8913341" y="917"/>
            <a:ext cx="3278659" cy="36791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915317-DB21-4344-A87C-5C81C4D726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230"/>
                    </a14:imgEffect>
                    <a14:imgEffect>
                      <a14:saturation sat="1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8362" y="0"/>
            <a:ext cx="4492285" cy="336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573" y="1696456"/>
            <a:ext cx="4952198" cy="4141208"/>
          </a:xfrm>
        </p:spPr>
        <p:txBody>
          <a:bodyPr>
            <a:noAutofit/>
          </a:bodyPr>
          <a:lstStyle/>
          <a:p>
            <a:pPr marL="361950" indent="-3619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focus &amp; self-discipline</a:t>
            </a:r>
          </a:p>
          <a:p>
            <a:pPr marL="361950" indent="-3619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strong verbal communication skills </a:t>
            </a:r>
          </a:p>
          <a:p>
            <a:pPr marL="361950" indent="-3619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excellent written communication skills </a:t>
            </a:r>
          </a:p>
          <a:p>
            <a:pPr marL="361950" indent="-3619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attention to detail and accuracy</a:t>
            </a:r>
          </a:p>
          <a:p>
            <a:pPr marL="361950" indent="-3619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the ability to work independently and flexibly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573" y="426855"/>
            <a:ext cx="10515600" cy="100778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6B237B"/>
                </a:solidFill>
              </a:rPr>
              <a:t/>
            </a:r>
            <a:br>
              <a:rPr lang="en-GB" dirty="0">
                <a:solidFill>
                  <a:srgbClr val="6B237B"/>
                </a:solidFill>
              </a:rPr>
            </a:br>
            <a:r>
              <a:rPr lang="en-GB" dirty="0">
                <a:solidFill>
                  <a:srgbClr val="6B237B"/>
                </a:solidFill>
              </a:rPr>
              <a:t/>
            </a:r>
            <a:br>
              <a:rPr lang="en-GB" dirty="0">
                <a:solidFill>
                  <a:srgbClr val="6B237B"/>
                </a:solidFill>
              </a:rPr>
            </a:br>
            <a:r>
              <a:rPr lang="en-GB" dirty="0">
                <a:solidFill>
                  <a:srgbClr val="6B237B"/>
                </a:solidFill>
              </a:rPr>
              <a:t/>
            </a:r>
            <a:br>
              <a:rPr lang="en-GB" dirty="0">
                <a:solidFill>
                  <a:srgbClr val="6B237B"/>
                </a:solidFill>
              </a:rPr>
            </a:br>
            <a:r>
              <a:rPr lang="en-GB" dirty="0">
                <a:solidFill>
                  <a:srgbClr val="6B237B"/>
                </a:solidFill>
              </a:rPr>
              <a:t>Skills developed in Media</a:t>
            </a:r>
            <a:br>
              <a:rPr lang="en-GB" dirty="0">
                <a:solidFill>
                  <a:srgbClr val="6B237B"/>
                </a:solidFill>
              </a:rPr>
            </a:br>
            <a:r>
              <a:rPr lang="en-GB" dirty="0">
                <a:solidFill>
                  <a:srgbClr val="6B237B"/>
                </a:solidFill>
              </a:rPr>
              <a:t/>
            </a:r>
            <a:br>
              <a:rPr lang="en-GB" dirty="0">
                <a:solidFill>
                  <a:srgbClr val="6B237B"/>
                </a:solidFill>
              </a:rPr>
            </a:br>
            <a:r>
              <a:rPr lang="en-GB" dirty="0">
                <a:solidFill>
                  <a:srgbClr val="6B237B"/>
                </a:solidFill>
              </a:rPr>
              <a:t/>
            </a:r>
            <a:br>
              <a:rPr lang="en-GB" dirty="0">
                <a:solidFill>
                  <a:srgbClr val="6B237B"/>
                </a:solidFill>
              </a:rPr>
            </a:br>
            <a:endParaRPr lang="en-GB" dirty="0">
              <a:solidFill>
                <a:srgbClr val="6B237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5077" y="1677206"/>
            <a:ext cx="48944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ability to work as part of a team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organisational skills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ability to work well under pressure and meet deadlines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capacity to prioritise and work across multiple projects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excellent IT skills</a:t>
            </a:r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6651" y="221926"/>
            <a:ext cx="10277061" cy="1325563"/>
          </a:xfrm>
        </p:spPr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Examples of careers related to Media</a:t>
            </a:r>
            <a:endParaRPr lang="en-US" dirty="0">
              <a:solidFill>
                <a:srgbClr val="6B237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46652" y="1535686"/>
            <a:ext cx="4477213" cy="43934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accent5"/>
                </a:solidFill>
              </a:rPr>
              <a:t>Jobs directly related to your subject include</a:t>
            </a:r>
            <a:r>
              <a:rPr lang="en-GB" sz="2400" dirty="0">
                <a:solidFill>
                  <a:schemeClr val="accent5"/>
                </a:solidFill>
              </a:rPr>
              <a:t>: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Media </a:t>
            </a:r>
            <a:r>
              <a:rPr lang="en-GB" sz="2400" dirty="0" smtClean="0"/>
              <a:t>planner</a:t>
            </a:r>
            <a:endParaRPr lang="en-GB" sz="2400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Media researcher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Film/video games editor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Web content manager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Sound technician, </a:t>
            </a:r>
            <a:r>
              <a:rPr lang="en-GB" sz="2400" dirty="0" smtClean="0"/>
              <a:t>broadcasting / film / video</a:t>
            </a:r>
            <a:endParaRPr lang="en-GB" sz="2400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 smtClean="0"/>
              <a:t>Music / TV / Film </a:t>
            </a:r>
            <a:r>
              <a:rPr lang="en-GB" sz="2400" dirty="0"/>
              <a:t>producer</a:t>
            </a:r>
          </a:p>
          <a:p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23865" y="1547489"/>
            <a:ext cx="4855632" cy="45469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accent5"/>
                </a:solidFill>
              </a:rPr>
              <a:t>Jobs where your subject would be useful include</a:t>
            </a:r>
            <a:r>
              <a:rPr lang="en-GB" sz="2400" dirty="0">
                <a:solidFill>
                  <a:schemeClr val="accent5"/>
                </a:solidFill>
              </a:rPr>
              <a:t>: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Marketing &amp; </a:t>
            </a:r>
            <a:r>
              <a:rPr lang="en-GB" sz="2400" dirty="0" smtClean="0"/>
              <a:t>advertising </a:t>
            </a:r>
            <a:r>
              <a:rPr lang="en-GB" sz="2400" dirty="0"/>
              <a:t>executive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Social media manager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Sound designer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Communications engineer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Advertising/digital copywriter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Event manager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Market researcher</a:t>
            </a:r>
          </a:p>
        </p:txBody>
      </p:sp>
    </p:spTree>
    <p:extLst>
      <p:ext uri="{BB962C8B-B14F-4D97-AF65-F5344CB8AC3E}">
        <p14:creationId xmlns:p14="http://schemas.microsoft.com/office/powerpoint/2010/main" val="89184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9442" y="1714499"/>
            <a:ext cx="9728033" cy="408672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600" dirty="0"/>
              <a:t>Media studies graduates typically enter careers in the media, cultural and creative industries. The top jobs held by media studies graduates are marketing associate professionals, </a:t>
            </a:r>
            <a:r>
              <a:rPr lang="en-GB" sz="2600" dirty="0" smtClean="0"/>
              <a:t>         sales </a:t>
            </a:r>
            <a:r>
              <a:rPr lang="en-GB" sz="2600" dirty="0"/>
              <a:t>and retail assistants, arts officers, producers and directors, photographers and broadcasting equipment </a:t>
            </a:r>
            <a:r>
              <a:rPr lang="en-GB" sz="2600" dirty="0" smtClean="0"/>
              <a:t>operators.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800" dirty="0"/>
              <a:t> </a:t>
            </a:r>
            <a:endParaRPr lang="en-GB" sz="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600" b="1" dirty="0">
                <a:solidFill>
                  <a:schemeClr val="accent5"/>
                </a:solidFill>
              </a:rPr>
              <a:t>Places where you can work</a:t>
            </a:r>
            <a:r>
              <a:rPr lang="en-GB" sz="2600" dirty="0">
                <a:solidFill>
                  <a:schemeClr val="accent5"/>
                </a:solidFill>
              </a:rPr>
              <a:t>- </a:t>
            </a:r>
            <a:r>
              <a:rPr lang="en-GB" sz="2600" dirty="0"/>
              <a:t>Communications agencies, the Civil Service, colleges and universities, local government, marketing organisations &amp; media companies, publishing </a:t>
            </a:r>
            <a:r>
              <a:rPr lang="en-GB" sz="2600" dirty="0" smtClean="0"/>
              <a:t>companies, TV </a:t>
            </a:r>
            <a:r>
              <a:rPr lang="en-GB" sz="2600" dirty="0"/>
              <a:t>and radio companies.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442" y="451334"/>
            <a:ext cx="10515600" cy="1030012"/>
          </a:xfrm>
        </p:spPr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Labour Market Information</a:t>
            </a:r>
          </a:p>
        </p:txBody>
      </p:sp>
    </p:spTree>
    <p:extLst>
      <p:ext uri="{BB962C8B-B14F-4D97-AF65-F5344CB8AC3E}">
        <p14:creationId xmlns:p14="http://schemas.microsoft.com/office/powerpoint/2010/main" val="2643883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6410" y="452921"/>
            <a:ext cx="9329530" cy="1325563"/>
          </a:xfrm>
        </p:spPr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Examples of Higher Education courses related to the Media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6410" y="1912549"/>
            <a:ext cx="9872040" cy="3869042"/>
          </a:xfrm>
        </p:spPr>
        <p:txBody>
          <a:bodyPr>
            <a:normAutofit lnSpcReduction="10000"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500" dirty="0"/>
              <a:t>Communication and Media </a:t>
            </a:r>
          </a:p>
          <a:p>
            <a:pPr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500" dirty="0"/>
              <a:t>Creative Advertising </a:t>
            </a:r>
          </a:p>
          <a:p>
            <a:pPr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500" dirty="0"/>
              <a:t>Broadcast Media Technologies </a:t>
            </a:r>
          </a:p>
          <a:p>
            <a:pPr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500" dirty="0"/>
              <a:t>Film &amp; Screen Media </a:t>
            </a:r>
          </a:p>
          <a:p>
            <a:pPr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500" dirty="0"/>
              <a:t>Journalism and Content Creation with Foundation Year in Journalism Studies </a:t>
            </a:r>
          </a:p>
          <a:p>
            <a:pPr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500" dirty="0"/>
              <a:t>Media, Moving Image and Photography </a:t>
            </a:r>
          </a:p>
          <a:p>
            <a:pPr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500" dirty="0"/>
              <a:t>Film and Media Production</a:t>
            </a:r>
          </a:p>
        </p:txBody>
      </p:sp>
    </p:spTree>
    <p:extLst>
      <p:ext uri="{BB962C8B-B14F-4D97-AF65-F5344CB8AC3E}">
        <p14:creationId xmlns:p14="http://schemas.microsoft.com/office/powerpoint/2010/main" val="181833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8976" y="227942"/>
            <a:ext cx="932953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6B237B"/>
                </a:solidFill>
              </a:rPr>
              <a:t>Examples of Higher Education courses related </a:t>
            </a:r>
            <a:r>
              <a:rPr lang="en-GB" sz="4000" dirty="0" smtClean="0">
                <a:solidFill>
                  <a:srgbClr val="6B237B"/>
                </a:solidFill>
              </a:rPr>
              <a:t>to </a:t>
            </a:r>
            <a:r>
              <a:rPr lang="en-GB" sz="4000" dirty="0">
                <a:solidFill>
                  <a:srgbClr val="6B237B"/>
                </a:solidFill>
              </a:rPr>
              <a:t>Media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58976" y="1553505"/>
            <a:ext cx="9509364" cy="442703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800" dirty="0">
                <a:hlinkClick r:id="rId3"/>
              </a:rPr>
              <a:t>Communication and Media - University of Leeds</a:t>
            </a:r>
            <a:endParaRPr lang="en-GB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accent5"/>
                </a:solidFill>
              </a:rPr>
              <a:t>Typical A-level offer AAB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800" dirty="0">
                <a:hlinkClick r:id="rId4"/>
              </a:rPr>
              <a:t>Creative Advertising - Leeds Arts University </a:t>
            </a:r>
            <a:endParaRPr lang="en-GB" sz="1800" dirty="0"/>
          </a:p>
          <a:p>
            <a:pPr marL="0" indent="0" algn="l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800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112 UCAS points from any combination of A </a:t>
            </a:r>
            <a:r>
              <a:rPr lang="en-GB" sz="1800" b="1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Levels / T Level / Extended Diploma / Foundation </a:t>
            </a:r>
            <a:r>
              <a:rPr lang="en-GB" sz="1800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Diploma. One qualification should be in a relevant subject; or BBC from three A Levels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800" dirty="0">
                <a:hlinkClick r:id="rId5"/>
              </a:rPr>
              <a:t>Film and TV Production - Sheffield Hallam University </a:t>
            </a:r>
            <a:endParaRPr lang="en-GB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accent5"/>
                </a:solidFill>
              </a:rPr>
              <a:t>112 UCAS points – BBC at A-level with a C in a relevant subject. DMM in BTEC Extended Diploma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800" dirty="0">
                <a:hlinkClick r:id="rId6"/>
              </a:rPr>
              <a:t>Media, Moving Image and Photography – University </a:t>
            </a:r>
            <a:r>
              <a:rPr lang="en-GB" sz="1800" dirty="0" smtClean="0">
                <a:hlinkClick r:id="rId6"/>
              </a:rPr>
              <a:t>Centre Rotherham</a:t>
            </a:r>
            <a:endParaRPr lang="en-GB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accent5"/>
                </a:solidFill>
              </a:rPr>
              <a:t>64 UCAS tariff points – equivalent to DDE grades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800" dirty="0">
                <a:hlinkClick r:id="rId7"/>
              </a:rPr>
              <a:t>Journalism with Foundation Year - Leeds Trinity University</a:t>
            </a:r>
            <a:endParaRPr lang="en-GB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accent5"/>
                </a:solidFill>
              </a:rPr>
              <a:t>32 UCAS tariff points – equivalent to EE grades from 2 </a:t>
            </a:r>
            <a:r>
              <a:rPr lang="en-GB" sz="1800" b="1" dirty="0" smtClean="0">
                <a:solidFill>
                  <a:schemeClr val="accent5"/>
                </a:solidFill>
              </a:rPr>
              <a:t>subjects</a:t>
            </a:r>
            <a:endParaRPr lang="en-GB" sz="1800" b="1" dirty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7153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48109"/>
            <a:ext cx="10515600" cy="449817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https://ccskills.org.uk/careers/advice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https://discovercreative.careers/#/</a:t>
            </a:r>
            <a:endParaRPr lang="en-GB" dirty="0">
              <a:solidFill>
                <a:schemeClr val="accent5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www.icould.com</a:t>
            </a:r>
            <a:endParaRPr lang="en-GB" dirty="0">
              <a:solidFill>
                <a:schemeClr val="accent5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www.nationalcareersservice.direct.gov.uk</a:t>
            </a:r>
            <a:r>
              <a:rPr lang="en-GB" dirty="0">
                <a:solidFill>
                  <a:schemeClr val="accent5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www.prospects.ac.uk</a:t>
            </a:r>
            <a:r>
              <a:rPr lang="en-GB" dirty="0">
                <a:solidFill>
                  <a:schemeClr val="accent5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www.ucas.com</a:t>
            </a:r>
            <a:endParaRPr lang="en-GB" dirty="0">
              <a:solidFill>
                <a:schemeClr val="accent5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www.discoveruni.org.uk</a:t>
            </a:r>
            <a:r>
              <a:rPr lang="en-GB" dirty="0">
                <a:solidFill>
                  <a:schemeClr val="accent5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r>
              <a:rPr lang="en-GB" dirty="0"/>
              <a:t>Where to get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302102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13FE9C-3687-4040-8494-9667F782CE25}"/>
              </a:ext>
            </a:extLst>
          </p:cNvPr>
          <p:cNvSpPr txBox="1"/>
          <p:nvPr/>
        </p:nvSpPr>
        <p:spPr>
          <a:xfrm>
            <a:off x="761997" y="816089"/>
            <a:ext cx="7141032" cy="3727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</a:t>
            </a:r>
            <a:r>
              <a:rPr lang="en-GB" sz="3200" b="1" spc="0" baseline="0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 you’ve found this information helpful.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600" b="1" spc="0" baseline="0" dirty="0">
              <a:solidFill>
                <a:srgbClr val="6B237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2000" b="0" spc="0" baseline="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We’d like to hear from you, find us at </a:t>
            </a:r>
            <a:r>
              <a:rPr lang="en-GB" sz="2000" b="1" u="none" spc="0" baseline="0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www.heppsy.org</a:t>
            </a:r>
            <a:r>
              <a:rPr lang="en-GB" sz="2000" b="1" u="none" spc="0" baseline="0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0" spc="0" baseline="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ask us a </a:t>
            </a:r>
            <a:r>
              <a:rPr lang="en-GB" sz="2000" b="0" spc="0" baseline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</a:t>
            </a:r>
            <a:r>
              <a:rPr lang="en-GB" sz="2000" b="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chat with a HeppSY adviser now at </a:t>
            </a:r>
            <a:r>
              <a:rPr lang="en-GB" sz="2000" b="1" spc="0" baseline="0" dirty="0">
                <a:solidFill>
                  <a:srgbClr val="6B237B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www.heppsy.org/chat</a:t>
            </a:r>
            <a:r>
              <a:rPr lang="en-GB" sz="2000" b="1" spc="0" dirty="0">
                <a:solidFill>
                  <a:srgbClr val="6B2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spc="0" baseline="0" dirty="0">
              <a:solidFill>
                <a:srgbClr val="6B2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GB" sz="9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en-GB" sz="2000" b="1" dirty="0">
              <a:solidFill>
                <a:srgbClr val="6B2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121AE4D-AA7E-4A15-BFD9-7CB23418F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6" y="4651152"/>
            <a:ext cx="304800" cy="3048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F6A57D6-1DA2-4C2D-9244-D53226155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6" y="5129475"/>
            <a:ext cx="304800" cy="304800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16856471-DF4D-466C-AD3D-0C6B4F55C1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396" y="4172829"/>
            <a:ext cx="304800" cy="30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C81616-6D2C-419D-8577-3AF5EF1BF283}"/>
              </a:ext>
            </a:extLst>
          </p:cNvPr>
          <p:cNvSpPr txBox="1"/>
          <p:nvPr/>
        </p:nvSpPr>
        <p:spPr>
          <a:xfrm>
            <a:off x="1393366" y="4136357"/>
            <a:ext cx="4626430" cy="1373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@HeppSYPlus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@HeppSouthYorkshire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en-GB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HeppSouthYorkshire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AB0D44-449C-49DA-8155-E01C6A9D225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37705" y="3863304"/>
            <a:ext cx="2177012" cy="8235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689C21-8CE4-4974-8379-1DE46BC1E119}"/>
              </a:ext>
            </a:extLst>
          </p:cNvPr>
          <p:cNvPicPr/>
          <p:nvPr/>
        </p:nvPicPr>
        <p:blipFill>
          <a:blip r:embed="rId9"/>
          <a:srcRect/>
          <a:stretch/>
        </p:blipFill>
        <p:spPr bwMode="auto">
          <a:xfrm>
            <a:off x="7396589" y="4823020"/>
            <a:ext cx="1950575" cy="723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517286"/>
      </p:ext>
    </p:extLst>
  </p:cSld>
  <p:clrMapOvr>
    <a:masterClrMapping/>
  </p:clrMapOvr>
</p:sld>
</file>

<file path=ppt/theme/theme1.xml><?xml version="1.0" encoding="utf-8"?>
<a:theme xmlns:a="http://schemas.openxmlformats.org/drawingml/2006/main" name="Main Logos">
  <a:themeElements>
    <a:clrScheme name="Custom 8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6B237B"/>
      </a:accent1>
      <a:accent2>
        <a:srgbClr val="AC025B"/>
      </a:accent2>
      <a:accent3>
        <a:srgbClr val="00AAEF"/>
      </a:accent3>
      <a:accent4>
        <a:srgbClr val="231B68"/>
      </a:accent4>
      <a:accent5>
        <a:srgbClr val="7FBA00"/>
      </a:accent5>
      <a:accent6>
        <a:srgbClr val="000000"/>
      </a:accent6>
      <a:hlink>
        <a:srgbClr val="AC025B"/>
      </a:hlink>
      <a:folHlink>
        <a:srgbClr val="AC025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31AF7EBC-13E5-4000-A0CA-8C91037A0D85}"/>
    </a:ext>
  </a:extLst>
</a:theme>
</file>

<file path=ppt/theme/theme2.xml><?xml version="1.0" encoding="utf-8"?>
<a:theme xmlns:a="http://schemas.openxmlformats.org/drawingml/2006/main" name="All Partners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DD4B4525-3ED9-4B55-8777-E2FCB41DDE72}"/>
    </a:ext>
  </a:extLst>
</a:theme>
</file>

<file path=ppt/theme/theme3.xml><?xml version="1.0" encoding="utf-8"?>
<a:theme xmlns:a="http://schemas.openxmlformats.org/drawingml/2006/main" name="All Colleges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71D32108-4640-4D37-9330-8E463688C025}"/>
    </a:ext>
  </a:extLst>
</a:theme>
</file>

<file path=ppt/theme/theme4.xml><?xml version="1.0" encoding="utf-8"?>
<a:theme xmlns:a="http://schemas.openxmlformats.org/drawingml/2006/main" name="8_Main Logos">
  <a:themeElements>
    <a:clrScheme name="Custom 8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6B237B"/>
      </a:accent1>
      <a:accent2>
        <a:srgbClr val="AC025B"/>
      </a:accent2>
      <a:accent3>
        <a:srgbClr val="00AAEF"/>
      </a:accent3>
      <a:accent4>
        <a:srgbClr val="231B68"/>
      </a:accent4>
      <a:accent5>
        <a:srgbClr val="7FBA00"/>
      </a:accent5>
      <a:accent6>
        <a:srgbClr val="000000"/>
      </a:accent6>
      <a:hlink>
        <a:srgbClr val="AC025B"/>
      </a:hlink>
      <a:folHlink>
        <a:srgbClr val="AC025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31AF7EBC-13E5-4000-A0CA-8C91037A0D85}"/>
    </a:ext>
  </a:extLst>
</a:theme>
</file>

<file path=ppt/theme/theme5.xml><?xml version="1.0" encoding="utf-8"?>
<a:theme xmlns:a="http://schemas.openxmlformats.org/drawingml/2006/main" name="1_Outro Slide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DD4B4525-3ED9-4B55-8777-E2FCB41DDE7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HeppSY Powerpoint Template edit</Template>
  <TotalTime>441</TotalTime>
  <Words>512</Words>
  <Application>Microsoft Office PowerPoint</Application>
  <PresentationFormat>Widescreen</PresentationFormat>
  <Paragraphs>85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Wingdings</vt:lpstr>
      <vt:lpstr>Main Logos</vt:lpstr>
      <vt:lpstr>All Partners</vt:lpstr>
      <vt:lpstr>All Colleges</vt:lpstr>
      <vt:lpstr>8_Main Logos</vt:lpstr>
      <vt:lpstr>1_Outro Slide</vt:lpstr>
      <vt:lpstr> Careers in Media</vt:lpstr>
      <vt:lpstr>   Skills developed in Media   </vt:lpstr>
      <vt:lpstr>Examples of careers related to Media</vt:lpstr>
      <vt:lpstr>Labour Market Information</vt:lpstr>
      <vt:lpstr>Examples of Higher Education courses related to the Media</vt:lpstr>
      <vt:lpstr>Examples of Higher Education courses related to Media</vt:lpstr>
      <vt:lpstr>Where to get further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Katrina Heath</dc:creator>
  <cp:lastModifiedBy>Blenkiron, Amy</cp:lastModifiedBy>
  <cp:revision>48</cp:revision>
  <dcterms:created xsi:type="dcterms:W3CDTF">2019-06-10T13:43:06Z</dcterms:created>
  <dcterms:modified xsi:type="dcterms:W3CDTF">2022-02-24T16:49:09Z</dcterms:modified>
</cp:coreProperties>
</file>