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  <p:sldMasterId id="2147483678" r:id="rId2"/>
    <p:sldMasterId id="2147483714" r:id="rId3"/>
    <p:sldMasterId id="2147483758" r:id="rId4"/>
    <p:sldMasterId id="2147483831" r:id="rId5"/>
  </p:sldMasterIdLst>
  <p:notesMasterIdLst>
    <p:notesMasterId r:id="rId14"/>
  </p:notesMasterIdLst>
  <p:sldIdLst>
    <p:sldId id="266" r:id="rId6"/>
    <p:sldId id="259" r:id="rId7"/>
    <p:sldId id="260" r:id="rId8"/>
    <p:sldId id="262" r:id="rId9"/>
    <p:sldId id="265" r:id="rId10"/>
    <p:sldId id="264" r:id="rId11"/>
    <p:sldId id="263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2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8372" autoAdjust="0"/>
  </p:normalViewPr>
  <p:slideViewPr>
    <p:cSldViewPr snapToGrid="0" snapToObjects="1">
      <p:cViewPr varScale="1">
        <p:scale>
          <a:sx n="103" d="100"/>
          <a:sy n="103" d="100"/>
        </p:scale>
        <p:origin x="7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5D8A7-1323-F64B-BAE0-EABBA4D89DB5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DF47E-12AA-B542-95EF-52A7AE2A7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444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715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Source:</a:t>
            </a:r>
            <a:r>
              <a:rPr lang="en-GB" baseline="0" dirty="0"/>
              <a:t> www.prospects.ac.uk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32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Source:  https://www.prospects.ac.uk/careers-advice/what-can-i-do-with-my-degree/politics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15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All on ucas.com but please check individual entry requirements.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69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on ucas.com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269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151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1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02233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8190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F0D7-A08E-EF4A-A121-A48317DF3533}" type="datetimeFigureOut">
              <a:rPr lang="en-US" smtClean="0"/>
              <a:t>2/24/2022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02233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8190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194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8620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F0D7-A08E-EF4A-A121-A48317DF3533}" type="datetimeFigureOut">
              <a:rPr lang="en-US" smtClean="0"/>
              <a:t>2/24/2022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161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8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831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043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F0D7-A08E-EF4A-A121-A48317DF3533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BF80ED-7CAB-1947-AEF3-BA88721F956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theme" Target="../theme/theme2.xml"/><Relationship Id="rId9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theme" Target="../theme/theme3.xml"/><Relationship Id="rId9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football ball&#10;&#10;Description automatically generated">
            <a:extLst>
              <a:ext uri="{FF2B5EF4-FFF2-40B4-BE49-F238E27FC236}">
                <a16:creationId xmlns:a16="http://schemas.microsoft.com/office/drawing/2014/main" id="{C33E743D-EC1A-4157-8391-1F8AC87EEE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30219" t="37338"/>
          <a:stretch/>
        </p:blipFill>
        <p:spPr>
          <a:xfrm rot="16200000">
            <a:off x="8264436" y="1493521"/>
            <a:ext cx="5421085" cy="24340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D5910E54-2A98-42FB-B394-38514E3DCE5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44944" y="5817181"/>
            <a:ext cx="2177012" cy="823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136809-9B14-40FF-BC9C-8E8B8F2CD4ED}"/>
              </a:ext>
            </a:extLst>
          </p:cNvPr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070" y="5817181"/>
            <a:ext cx="2036999" cy="749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707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40" baseline="0">
          <a:solidFill>
            <a:srgbClr val="7030A0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football ball&#10;&#10;Description automatically generated">
            <a:extLst>
              <a:ext uri="{FF2B5EF4-FFF2-40B4-BE49-F238E27FC236}">
                <a16:creationId xmlns:a16="http://schemas.microsoft.com/office/drawing/2014/main" id="{F1710C31-B759-4029-A79D-41255411E8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0219" t="37338"/>
          <a:stretch/>
        </p:blipFill>
        <p:spPr>
          <a:xfrm rot="16200000">
            <a:off x="8264436" y="1493521"/>
            <a:ext cx="5421085" cy="24340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9"/>
          <a:stretch/>
        </p:blipFill>
        <p:spPr>
          <a:xfrm>
            <a:off x="539005" y="5843759"/>
            <a:ext cx="9543250" cy="869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2784E6-0BC8-DB4E-85C5-40D160C2BA3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252656" y="6027972"/>
            <a:ext cx="1137209" cy="492101"/>
          </a:xfrm>
          <a:prstGeom prst="rect">
            <a:avLst/>
          </a:prstGeom>
        </p:spPr>
      </p:pic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BBD914C0-441D-4747-AECE-72607606484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708448" y="4164434"/>
            <a:ext cx="3786192" cy="14325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4C26B8-8DA1-4DC1-B806-3D8035032C56}"/>
              </a:ext>
            </a:extLst>
          </p:cNvPr>
          <p:cNvPicPr/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71" y="4164434"/>
            <a:ext cx="3617709" cy="1231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600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40" baseline="0">
          <a:solidFill>
            <a:srgbClr val="7030A0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football ball&#10;&#10;Description automatically generated">
            <a:extLst>
              <a:ext uri="{FF2B5EF4-FFF2-40B4-BE49-F238E27FC236}">
                <a16:creationId xmlns:a16="http://schemas.microsoft.com/office/drawing/2014/main" id="{7F323D1E-A442-45E2-82C6-B623F3EF04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0219" t="37338"/>
          <a:stretch/>
        </p:blipFill>
        <p:spPr>
          <a:xfrm rot="16200000">
            <a:off x="8264436" y="1493521"/>
            <a:ext cx="5421085" cy="24340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DDFCF1-4CE4-E84A-805D-D40A188E9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1063" r="11765"/>
          <a:stretch/>
        </p:blipFill>
        <p:spPr>
          <a:xfrm>
            <a:off x="542612" y="5783995"/>
            <a:ext cx="9897452" cy="1018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98207A-8CDF-9143-9F22-490B2EA5AA7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77853" y="6115433"/>
            <a:ext cx="930210" cy="402527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83801C86-551B-4D87-A482-30E21FF8039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708448" y="4164434"/>
            <a:ext cx="3786192" cy="14325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243AEA-19AD-4FE8-9FFE-5BD2926FF9EF}"/>
              </a:ext>
            </a:extLst>
          </p:cNvPr>
          <p:cNvPicPr/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71" y="4164434"/>
            <a:ext cx="3617709" cy="1231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2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40" baseline="0">
          <a:solidFill>
            <a:srgbClr val="7030A0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91" y="1825625"/>
            <a:ext cx="11062809" cy="388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01502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81891" y="365125"/>
            <a:ext cx="110628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910E54-2A98-42FB-B394-38514E3DCE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44944" y="5817231"/>
            <a:ext cx="2177012" cy="8235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136809-9B14-40FF-BC9C-8E8B8F2CD4ED}"/>
              </a:ext>
            </a:extLst>
          </p:cNvPr>
          <p:cNvPicPr/>
          <p:nvPr userDrawn="1"/>
        </p:nvPicPr>
        <p:blipFill>
          <a:blip r:embed="rId4"/>
          <a:srcRect/>
          <a:stretch/>
        </p:blipFill>
        <p:spPr bwMode="auto">
          <a:xfrm>
            <a:off x="9622436" y="5817181"/>
            <a:ext cx="2022266" cy="749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550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30" baseline="0">
          <a:solidFill>
            <a:schemeClr val="bg1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bg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bg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bg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2/24/2022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9"/>
          <a:stretch/>
        </p:blipFill>
        <p:spPr>
          <a:xfrm>
            <a:off x="539005" y="5843759"/>
            <a:ext cx="9543250" cy="869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2784E6-0BC8-DB4E-85C5-40D160C2BA3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52656" y="6027972"/>
            <a:ext cx="1137209" cy="49210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D53EE60-FF39-4ADC-8519-433C6C886CCF}"/>
              </a:ext>
            </a:extLst>
          </p:cNvPr>
          <p:cNvSpPr txBox="1">
            <a:spLocks/>
          </p:cNvSpPr>
          <p:nvPr userDrawn="1"/>
        </p:nvSpPr>
        <p:spPr>
          <a:xfrm>
            <a:off x="848139" y="494789"/>
            <a:ext cx="6868118" cy="38931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40" baseline="0">
                <a:solidFill>
                  <a:srgbClr val="6B237B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GB" sz="2800" b="0" spc="0" baseline="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62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40" baseline="0">
          <a:solidFill>
            <a:srgbClr val="6B237B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nchester.ac.uk/study/undergraduate/courses/2022/09674/llb-law-with-politic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heffield.ac.uk/undergraduate/courses/2022/politics-ba" TargetMode="External"/><Relationship Id="rId5" Type="http://schemas.openxmlformats.org/officeDocument/2006/relationships/hyperlink" Target="https://www.keele.ac.uk/study/undergraduate/undergraduatecourses/socialandpoliticalsciences/" TargetMode="External"/><Relationship Id="rId4" Type="http://schemas.openxmlformats.org/officeDocument/2006/relationships/hyperlink" Target="https://www.bradford.ac.uk/courses/ug/international-relations-politics-security-ba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careersservice.direct.gov.uk/" TargetMode="External"/><Relationship Id="rId2" Type="http://schemas.openxmlformats.org/officeDocument/2006/relationships/hyperlink" Target="http://www.icould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scoveruni.org.uk/" TargetMode="External"/><Relationship Id="rId5" Type="http://schemas.openxmlformats.org/officeDocument/2006/relationships/hyperlink" Target="http://www.ucas.com/" TargetMode="External"/><Relationship Id="rId4" Type="http://schemas.openxmlformats.org/officeDocument/2006/relationships/hyperlink" Target="http://www.prospects.ac.uk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www.heppsy.org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://www.heppsy.org/chat" TargetMode="Externa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 idx="4294967295"/>
          </p:nvPr>
        </p:nvSpPr>
        <p:spPr>
          <a:xfrm>
            <a:off x="1760220" y="1455843"/>
            <a:ext cx="8743950" cy="2969273"/>
          </a:xfrm>
        </p:spPr>
        <p:txBody>
          <a:bodyPr>
            <a:normAutofit/>
          </a:bodyPr>
          <a:lstStyle/>
          <a:p>
            <a:pPr algn="ctr"/>
            <a:r>
              <a:rPr lang="en-US" sz="5800" dirty="0"/>
              <a:t>Careers in Politics</a:t>
            </a:r>
            <a:endParaRPr lang="en-US" sz="5600" b="0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3016BB2-7378-40C9-8771-67B5276EAB1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spc="-30" baseline="0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6B237B"/>
                </a:solidFill>
              </a:rPr>
              <a:t>Managing Procrastination &amp; Productivity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12D926-1070-40D0-B82F-AA734724E388}"/>
              </a:ext>
            </a:extLst>
          </p:cNvPr>
          <p:cNvSpPr/>
          <p:nvPr/>
        </p:nvSpPr>
        <p:spPr>
          <a:xfrm>
            <a:off x="0" y="5735637"/>
            <a:ext cx="12192000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0CCB55-E23F-41CC-9349-F0A2FDAA91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9"/>
          <a:stretch/>
        </p:blipFill>
        <p:spPr>
          <a:xfrm>
            <a:off x="539005" y="5843759"/>
            <a:ext cx="9543250" cy="869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691D18-FFEE-41C2-A60B-384EAEAA8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2656" y="6027972"/>
            <a:ext cx="1137209" cy="4921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A35208-7D0E-4436-B6B6-94BC094130B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44144" y="199008"/>
            <a:ext cx="2559712" cy="9683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FAF0B0-5083-4352-85A6-9DCB2403F2D7}"/>
              </a:ext>
            </a:extLst>
          </p:cNvPr>
          <p:cNvPicPr/>
          <p:nvPr/>
        </p:nvPicPr>
        <p:blipFill>
          <a:blip r:embed="rId6"/>
          <a:srcRect/>
          <a:stretch/>
        </p:blipFill>
        <p:spPr bwMode="auto">
          <a:xfrm>
            <a:off x="10004183" y="4763043"/>
            <a:ext cx="1845350" cy="684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A4BA6A-9ED0-4485-8E50-C2606C4BFE5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190" r="60390" b="10791"/>
          <a:stretch/>
        </p:blipFill>
        <p:spPr>
          <a:xfrm>
            <a:off x="1" y="2057923"/>
            <a:ext cx="3278659" cy="36791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98C20F-D22B-44B6-9516-D51F6801C4B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190" r="60390" b="10791"/>
          <a:stretch/>
        </p:blipFill>
        <p:spPr>
          <a:xfrm rot="10800000">
            <a:off x="8913341" y="917"/>
            <a:ext cx="3278659" cy="367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5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56" y="277289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6B237B"/>
                </a:solidFill>
              </a:rPr>
              <a:t>Skills gained from studying Politics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256" y="1766059"/>
            <a:ext cx="8731469" cy="3736428"/>
          </a:xfrm>
        </p:spPr>
        <p:txBody>
          <a:bodyPr>
            <a:normAutofit/>
          </a:bodyPr>
          <a:lstStyle/>
          <a:p>
            <a:pPr marL="354013" indent="-354013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600" dirty="0"/>
              <a:t>critical analysis and the ability to construct well informed arguments</a:t>
            </a:r>
          </a:p>
          <a:p>
            <a:pPr marL="354013" indent="-354013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600" dirty="0"/>
              <a:t>excellent written and verbal communication, including report writing and presenting</a:t>
            </a:r>
          </a:p>
          <a:p>
            <a:pPr marL="354013" indent="-354013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600" dirty="0"/>
              <a:t>data collection, analysis and evaluation</a:t>
            </a:r>
          </a:p>
          <a:p>
            <a:pPr marL="354013" indent="-354013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600" dirty="0"/>
              <a:t>problem solving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indent="-354013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600" dirty="0"/>
              <a:t>the ability to work independently and in a team</a:t>
            </a:r>
          </a:p>
          <a:p>
            <a:pPr marL="354013" indent="-354013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600" dirty="0"/>
              <a:t>handling of data</a:t>
            </a:r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8281" y="234146"/>
            <a:ext cx="10515600" cy="1129971"/>
          </a:xfrm>
        </p:spPr>
        <p:txBody>
          <a:bodyPr/>
          <a:lstStyle/>
          <a:p>
            <a:r>
              <a:rPr lang="en-GB" dirty="0">
                <a:solidFill>
                  <a:srgbClr val="6B237B"/>
                </a:solidFill>
              </a:rPr>
              <a:t>Examples of careers in Politics</a:t>
            </a:r>
            <a:endParaRPr lang="en-US" dirty="0">
              <a:solidFill>
                <a:srgbClr val="6B237B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58281" y="1527045"/>
            <a:ext cx="4536057" cy="4070678"/>
          </a:xfrm>
        </p:spPr>
        <p:txBody>
          <a:bodyPr>
            <a:normAutofit/>
          </a:bodyPr>
          <a:lstStyle/>
          <a:p>
            <a:pPr marL="354013" indent="-354013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300" dirty="0"/>
              <a:t>Political risk analyst</a:t>
            </a:r>
          </a:p>
          <a:p>
            <a:pPr marL="354013" indent="-354013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300" dirty="0"/>
              <a:t>Politician's assistant</a:t>
            </a:r>
          </a:p>
          <a:p>
            <a:pPr marL="354013" indent="-354013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300" dirty="0"/>
              <a:t>Detective</a:t>
            </a:r>
          </a:p>
          <a:p>
            <a:pPr marL="354013" indent="-354013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300" dirty="0"/>
              <a:t>Diplomatic service officer</a:t>
            </a:r>
          </a:p>
          <a:p>
            <a:pPr marL="354013" indent="-354013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300" dirty="0"/>
              <a:t>Forensic accountant</a:t>
            </a:r>
          </a:p>
          <a:p>
            <a:pPr marL="354013" indent="-354013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300" dirty="0"/>
              <a:t>Human resources officer</a:t>
            </a:r>
          </a:p>
          <a:p>
            <a:pPr marL="354013" indent="-354013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300" dirty="0"/>
              <a:t>Local government officer</a:t>
            </a:r>
          </a:p>
          <a:p>
            <a:pPr marL="354013" indent="-354013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300" dirty="0"/>
              <a:t>Market researcher</a:t>
            </a:r>
          </a:p>
          <a:p>
            <a:pPr marL="354013" indent="-354013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300" dirty="0"/>
              <a:t>Marketing executive</a:t>
            </a:r>
          </a:p>
          <a:p>
            <a:pPr marL="354013" indent="-354013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300" dirty="0"/>
              <a:t>Newspaper journalist</a:t>
            </a:r>
          </a:p>
          <a:p>
            <a:pPr marL="354013" indent="-354013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300" dirty="0"/>
              <a:t>Public relations officer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83322" y="1527045"/>
            <a:ext cx="4170872" cy="4070678"/>
          </a:xfrm>
        </p:spPr>
        <p:txBody>
          <a:bodyPr>
            <a:noAutofit/>
          </a:bodyPr>
          <a:lstStyle/>
          <a:p>
            <a:pPr marL="354013" indent="-354013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300" dirty="0"/>
              <a:t>Policy officer</a:t>
            </a:r>
          </a:p>
          <a:p>
            <a:pPr marL="354013" indent="-354013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300" dirty="0"/>
              <a:t>Civil servant</a:t>
            </a:r>
          </a:p>
          <a:p>
            <a:pPr marL="354013" indent="-354013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300" dirty="0"/>
              <a:t>Government social research officer</a:t>
            </a:r>
          </a:p>
          <a:p>
            <a:pPr marL="354013" indent="-354013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300" dirty="0"/>
              <a:t>Public affairs consultant</a:t>
            </a:r>
          </a:p>
          <a:p>
            <a:pPr marL="354013" indent="-354013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300" dirty="0"/>
              <a:t>Public relations account executive</a:t>
            </a:r>
          </a:p>
          <a:p>
            <a:pPr marL="354013" indent="-354013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300" dirty="0"/>
              <a:t>Social researcher</a:t>
            </a:r>
          </a:p>
          <a:p>
            <a:pPr marL="354013" indent="-354013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300" dirty="0"/>
              <a:t>Business development manager</a:t>
            </a:r>
          </a:p>
          <a:p>
            <a:pPr marL="354013" indent="-354013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300" dirty="0"/>
              <a:t>Charity officer</a:t>
            </a:r>
          </a:p>
        </p:txBody>
      </p:sp>
    </p:spTree>
    <p:extLst>
      <p:ext uri="{BB962C8B-B14F-4D97-AF65-F5344CB8AC3E}">
        <p14:creationId xmlns:p14="http://schemas.microsoft.com/office/powerpoint/2010/main" val="891847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75484"/>
            <a:ext cx="9251731" cy="1325563"/>
          </a:xfrm>
        </p:spPr>
        <p:txBody>
          <a:bodyPr/>
          <a:lstStyle/>
          <a:p>
            <a:r>
              <a:rPr lang="en-GB" dirty="0">
                <a:solidFill>
                  <a:srgbClr val="6B237B"/>
                </a:solidFill>
              </a:rPr>
              <a:t>Examples of Higher Education courses with Politics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2017985"/>
            <a:ext cx="8938098" cy="3626069"/>
          </a:xfrm>
        </p:spPr>
        <p:txBody>
          <a:bodyPr>
            <a:noAutofit/>
          </a:bodyPr>
          <a:lstStyle/>
          <a:p>
            <a:pPr marL="354013" indent="-354013">
              <a:lnSpc>
                <a:spcPct val="114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300" dirty="0"/>
              <a:t>International Relations, Politics and Security Studies</a:t>
            </a:r>
          </a:p>
          <a:p>
            <a:pPr marL="354013" indent="-354013">
              <a:lnSpc>
                <a:spcPct val="114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300" dirty="0"/>
              <a:t>Economics and Politics </a:t>
            </a:r>
          </a:p>
          <a:p>
            <a:pPr marL="354013" indent="-354013">
              <a:lnSpc>
                <a:spcPct val="114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300" dirty="0"/>
              <a:t>Law with Government and Politics </a:t>
            </a:r>
          </a:p>
          <a:p>
            <a:pPr marL="354013" indent="-354013">
              <a:lnSpc>
                <a:spcPct val="114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300" dirty="0"/>
              <a:t>Philosophy, Politics and Economics </a:t>
            </a:r>
          </a:p>
          <a:p>
            <a:pPr marL="354013" indent="-354013">
              <a:lnSpc>
                <a:spcPct val="114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300" dirty="0"/>
              <a:t>International History and Politics </a:t>
            </a:r>
          </a:p>
          <a:p>
            <a:pPr marL="354013" indent="-354013">
              <a:lnSpc>
                <a:spcPct val="114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300" dirty="0"/>
              <a:t>Politics and Modern Languages and Cultures</a:t>
            </a:r>
          </a:p>
          <a:p>
            <a:pPr marL="354013" indent="-354013">
              <a:lnSpc>
                <a:spcPct val="114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300" dirty="0"/>
              <a:t>Politics</a:t>
            </a:r>
          </a:p>
        </p:txBody>
      </p:sp>
    </p:spTree>
    <p:extLst>
      <p:ext uri="{BB962C8B-B14F-4D97-AF65-F5344CB8AC3E}">
        <p14:creationId xmlns:p14="http://schemas.microsoft.com/office/powerpoint/2010/main" val="1818339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6273" y="288872"/>
            <a:ext cx="9251731" cy="1325563"/>
          </a:xfrm>
        </p:spPr>
        <p:txBody>
          <a:bodyPr/>
          <a:lstStyle/>
          <a:p>
            <a:r>
              <a:rPr lang="en-GB" dirty="0">
                <a:solidFill>
                  <a:srgbClr val="6B237B"/>
                </a:solidFill>
              </a:rPr>
              <a:t>Examples of Higher Education courses with Politics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86273" y="1707980"/>
            <a:ext cx="8938098" cy="4011924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GB" sz="2000" dirty="0">
                <a:hlinkClick r:id="rId3"/>
              </a:rPr>
              <a:t>Law with Politics - The University of Manchester</a:t>
            </a:r>
            <a:endParaRPr lang="en-US" sz="2000" dirty="0"/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chemeClr val="accent5"/>
                </a:solidFill>
              </a:rPr>
              <a:t>A*AA – A-levels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GB" sz="2000" dirty="0">
                <a:hlinkClick r:id="rId4"/>
              </a:rPr>
              <a:t>International Relations, Politics and Security Studies - Bradford University</a:t>
            </a:r>
            <a:endParaRPr lang="en-US" sz="2000" dirty="0"/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chemeClr val="accent5"/>
                </a:solidFill>
              </a:rPr>
              <a:t>112 UCAS points – BBC A-levels or DMM in BTEC level 3 Extended Diploma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GB" sz="2000" dirty="0">
                <a:hlinkClick r:id="rId5"/>
              </a:rPr>
              <a:t>Social and Political Sciences - </a:t>
            </a:r>
            <a:r>
              <a:rPr lang="en-GB" sz="2000" dirty="0" err="1">
                <a:hlinkClick r:id="rId5"/>
              </a:rPr>
              <a:t>Keele</a:t>
            </a:r>
            <a:r>
              <a:rPr lang="en-GB" sz="2000" dirty="0">
                <a:hlinkClick r:id="rId5"/>
              </a:rPr>
              <a:t> University</a:t>
            </a:r>
            <a:endParaRPr lang="en-US" sz="2000" dirty="0"/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chemeClr val="accent5"/>
                </a:solidFill>
              </a:rPr>
              <a:t>112 UCAS points – BBC A-levels or  DMM in BTEC level 3 Extended Diploma – or foundation year route (48 UCAS points -EEE)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GB" sz="2000" dirty="0">
                <a:hlinkClick r:id="rId6"/>
              </a:rPr>
              <a:t>Politics - The University of Sheffield</a:t>
            </a:r>
            <a:endParaRPr lang="en-US" sz="2000" dirty="0"/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chemeClr val="accent5"/>
                </a:solidFill>
              </a:rPr>
              <a:t>AAB – A-levels</a:t>
            </a:r>
          </a:p>
        </p:txBody>
      </p:sp>
    </p:spTree>
    <p:extLst>
      <p:ext uri="{BB962C8B-B14F-4D97-AF65-F5344CB8AC3E}">
        <p14:creationId xmlns:p14="http://schemas.microsoft.com/office/powerpoint/2010/main" val="1744313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5603" y="1274240"/>
            <a:ext cx="10040007" cy="447809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sz="2300" dirty="0"/>
              <a:t>A study recording the jobs students had 6 months after graduating (in 2018/19) found many Politics graduates were working as:  business           or marketing associates, financial advisers, HR officers and PR           officers.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sz="2300" dirty="0"/>
              <a:t>Other areas of work include policy work, charity work, journalism, accountancy, social and political research, and education.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sz="2300" b="1" dirty="0">
                <a:solidFill>
                  <a:schemeClr val="accent5"/>
                </a:solidFill>
              </a:rPr>
              <a:t>Where you could work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sz="2300" dirty="0"/>
              <a:t>Accountancy organisations and banks, commercial businesses (particularly within marketing departments), councils, law firms, charities, local / national government, retail companies and media organisations.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249" y="252552"/>
            <a:ext cx="10515600" cy="1030012"/>
          </a:xfrm>
        </p:spPr>
        <p:txBody>
          <a:bodyPr/>
          <a:lstStyle/>
          <a:p>
            <a:r>
              <a:rPr lang="en-GB" dirty="0">
                <a:solidFill>
                  <a:srgbClr val="6B237B"/>
                </a:solidFill>
              </a:rPr>
              <a:t>Labour Market Information</a:t>
            </a:r>
          </a:p>
        </p:txBody>
      </p:sp>
    </p:spTree>
    <p:extLst>
      <p:ext uri="{BB962C8B-B14F-4D97-AF65-F5344CB8AC3E}">
        <p14:creationId xmlns:p14="http://schemas.microsoft.com/office/powerpoint/2010/main" val="2406936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www.icould.com</a:t>
            </a:r>
            <a:endParaRPr lang="en-GB" dirty="0">
              <a:solidFill>
                <a:schemeClr val="accent5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www.nationalcareersservice.direct.gov.uk</a:t>
            </a:r>
            <a:r>
              <a:rPr lang="en-GB" dirty="0">
                <a:solidFill>
                  <a:schemeClr val="accent5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www.prospects.ac.uk</a:t>
            </a:r>
            <a:r>
              <a:rPr lang="en-GB" dirty="0">
                <a:solidFill>
                  <a:schemeClr val="accent5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www.ucas.com</a:t>
            </a:r>
            <a:endParaRPr lang="en-GB" dirty="0">
              <a:solidFill>
                <a:schemeClr val="accent5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www.discoveruni.org.uk</a:t>
            </a:r>
            <a:r>
              <a:rPr lang="en-GB" dirty="0">
                <a:solidFill>
                  <a:schemeClr val="accent5"/>
                </a:solidFill>
              </a:rPr>
              <a:t> 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6B237B"/>
                </a:solidFill>
              </a:rPr>
              <a:t>Where to get further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65233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13FE9C-3687-4040-8494-9667F782CE25}"/>
              </a:ext>
            </a:extLst>
          </p:cNvPr>
          <p:cNvSpPr txBox="1"/>
          <p:nvPr/>
        </p:nvSpPr>
        <p:spPr>
          <a:xfrm>
            <a:off x="761997" y="816089"/>
            <a:ext cx="7141032" cy="3727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6B237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</a:t>
            </a:r>
            <a:r>
              <a:rPr lang="en-GB" sz="3200" b="1" spc="0" baseline="0" dirty="0">
                <a:solidFill>
                  <a:srgbClr val="6B237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 you’ve found this information helpful.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6B237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1600" b="1" spc="0" baseline="0" dirty="0">
              <a:solidFill>
                <a:srgbClr val="6B237B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2000" b="0" spc="0" baseline="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We’d like to hear from you, find us at </a:t>
            </a:r>
            <a:r>
              <a:rPr lang="en-GB" sz="2000" b="1" u="none" spc="0" baseline="0" dirty="0">
                <a:solidFill>
                  <a:srgbClr val="6B237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www.heppsy.org</a:t>
            </a:r>
            <a:r>
              <a:rPr lang="en-GB" sz="2000" b="1" u="none" spc="0" baseline="0" dirty="0">
                <a:solidFill>
                  <a:srgbClr val="6B237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0" spc="0" baseline="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ask us a </a:t>
            </a:r>
            <a:r>
              <a:rPr lang="en-GB" sz="2000" b="0" spc="0" baseline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</a:t>
            </a:r>
            <a:r>
              <a:rPr lang="en-GB" sz="2000" b="0" spc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chat with a HeppSY adviser now at </a:t>
            </a:r>
            <a:r>
              <a:rPr lang="en-GB" sz="2000" b="1" spc="0" baseline="0" dirty="0">
                <a:solidFill>
                  <a:srgbClr val="6B237B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www.heppsy.org/chat</a:t>
            </a:r>
            <a:r>
              <a:rPr lang="en-GB" sz="2000" b="1" spc="0" dirty="0">
                <a:solidFill>
                  <a:srgbClr val="6B23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1" spc="0" baseline="0" dirty="0">
              <a:solidFill>
                <a:srgbClr val="6B23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GB" sz="9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endParaRPr lang="en-GB" sz="2000" b="1" dirty="0">
              <a:solidFill>
                <a:srgbClr val="6B23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121AE4D-AA7E-4A15-BFD9-7CB23418F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96" y="4651152"/>
            <a:ext cx="304800" cy="30480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F6A57D6-1DA2-4C2D-9244-D532261556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396" y="5129475"/>
            <a:ext cx="304800" cy="304800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16856471-DF4D-466C-AD3D-0C6B4F55C1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396" y="4172829"/>
            <a:ext cx="304800" cy="304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C81616-6D2C-419D-8577-3AF5EF1BF283}"/>
              </a:ext>
            </a:extLst>
          </p:cNvPr>
          <p:cNvSpPr txBox="1"/>
          <p:nvPr/>
        </p:nvSpPr>
        <p:spPr>
          <a:xfrm>
            <a:off x="1393366" y="4136357"/>
            <a:ext cx="4626430" cy="1373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@HeppSYPlus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@HeppSouthYorkshire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facebook.com/</a:t>
            </a:r>
            <a:r>
              <a:rPr lang="en-GB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HeppSouthYorkshire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AB0D44-449C-49DA-8155-E01C6A9D225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37705" y="3863304"/>
            <a:ext cx="2177012" cy="8235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689C21-8CE4-4974-8379-1DE46BC1E119}"/>
              </a:ext>
            </a:extLst>
          </p:cNvPr>
          <p:cNvPicPr/>
          <p:nvPr/>
        </p:nvPicPr>
        <p:blipFill>
          <a:blip r:embed="rId9"/>
          <a:srcRect/>
          <a:stretch/>
        </p:blipFill>
        <p:spPr bwMode="auto">
          <a:xfrm>
            <a:off x="7396589" y="4823020"/>
            <a:ext cx="1950575" cy="723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2517286"/>
      </p:ext>
    </p:extLst>
  </p:cSld>
  <p:clrMapOvr>
    <a:masterClrMapping/>
  </p:clrMapOvr>
</p:sld>
</file>

<file path=ppt/theme/theme1.xml><?xml version="1.0" encoding="utf-8"?>
<a:theme xmlns:a="http://schemas.openxmlformats.org/drawingml/2006/main" name="Main Logos">
  <a:themeElements>
    <a:clrScheme name="Custom 8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6B237B"/>
      </a:accent1>
      <a:accent2>
        <a:srgbClr val="AC025B"/>
      </a:accent2>
      <a:accent3>
        <a:srgbClr val="00AAEF"/>
      </a:accent3>
      <a:accent4>
        <a:srgbClr val="231B68"/>
      </a:accent4>
      <a:accent5>
        <a:srgbClr val="7FBA00"/>
      </a:accent5>
      <a:accent6>
        <a:srgbClr val="000000"/>
      </a:accent6>
      <a:hlink>
        <a:srgbClr val="AC025B"/>
      </a:hlink>
      <a:folHlink>
        <a:srgbClr val="AC025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ppSY Powerpoint Template edit" id="{D60DAAB3-7462-434E-9BF9-A1D50382CB66}" vid="{31AF7EBC-13E5-4000-A0CA-8C91037A0D85}"/>
    </a:ext>
  </a:extLst>
</a:theme>
</file>

<file path=ppt/theme/theme2.xml><?xml version="1.0" encoding="utf-8"?>
<a:theme xmlns:a="http://schemas.openxmlformats.org/drawingml/2006/main" name="All Partners">
  <a:themeElements>
    <a:clrScheme name="HeppSY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97C238"/>
      </a:accent1>
      <a:accent2>
        <a:srgbClr val="9999CC"/>
      </a:accent2>
      <a:accent3>
        <a:srgbClr val="AEDBE5"/>
      </a:accent3>
      <a:accent4>
        <a:srgbClr val="F39618"/>
      </a:accent4>
      <a:accent5>
        <a:srgbClr val="000000"/>
      </a:accent5>
      <a:accent6>
        <a:srgbClr val="FEFFFF"/>
      </a:accent6>
      <a:hlink>
        <a:srgbClr val="97C238"/>
      </a:hlink>
      <a:folHlink>
        <a:srgbClr val="97C23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ppSY Powerpoint Template edit" id="{D60DAAB3-7462-434E-9BF9-A1D50382CB66}" vid="{DD4B4525-3ED9-4B55-8777-E2FCB41DDE72}"/>
    </a:ext>
  </a:extLst>
</a:theme>
</file>

<file path=ppt/theme/theme3.xml><?xml version="1.0" encoding="utf-8"?>
<a:theme xmlns:a="http://schemas.openxmlformats.org/drawingml/2006/main" name="All Colleges">
  <a:themeElements>
    <a:clrScheme name="HeppSY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97C238"/>
      </a:accent1>
      <a:accent2>
        <a:srgbClr val="9999CC"/>
      </a:accent2>
      <a:accent3>
        <a:srgbClr val="AEDBE5"/>
      </a:accent3>
      <a:accent4>
        <a:srgbClr val="F39618"/>
      </a:accent4>
      <a:accent5>
        <a:srgbClr val="000000"/>
      </a:accent5>
      <a:accent6>
        <a:srgbClr val="FEFFFF"/>
      </a:accent6>
      <a:hlink>
        <a:srgbClr val="97C238"/>
      </a:hlink>
      <a:folHlink>
        <a:srgbClr val="97C23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ppSY Powerpoint Template edit" id="{D60DAAB3-7462-434E-9BF9-A1D50382CB66}" vid="{71D32108-4640-4D37-9330-8E463688C025}"/>
    </a:ext>
  </a:extLst>
</a:theme>
</file>

<file path=ppt/theme/theme4.xml><?xml version="1.0" encoding="utf-8"?>
<a:theme xmlns:a="http://schemas.openxmlformats.org/drawingml/2006/main" name="8_Main Logos">
  <a:themeElements>
    <a:clrScheme name="Custom 8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6B237B"/>
      </a:accent1>
      <a:accent2>
        <a:srgbClr val="AC025B"/>
      </a:accent2>
      <a:accent3>
        <a:srgbClr val="00AAEF"/>
      </a:accent3>
      <a:accent4>
        <a:srgbClr val="231B68"/>
      </a:accent4>
      <a:accent5>
        <a:srgbClr val="7FBA00"/>
      </a:accent5>
      <a:accent6>
        <a:srgbClr val="000000"/>
      </a:accent6>
      <a:hlink>
        <a:srgbClr val="AC025B"/>
      </a:hlink>
      <a:folHlink>
        <a:srgbClr val="AC025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ppSY Powerpoint Template edit" id="{D60DAAB3-7462-434E-9BF9-A1D50382CB66}" vid="{31AF7EBC-13E5-4000-A0CA-8C91037A0D85}"/>
    </a:ext>
  </a:extLst>
</a:theme>
</file>

<file path=ppt/theme/theme5.xml><?xml version="1.0" encoding="utf-8"?>
<a:theme xmlns:a="http://schemas.openxmlformats.org/drawingml/2006/main" name="1_Outro Slide">
  <a:themeElements>
    <a:clrScheme name="HeppSY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97C238"/>
      </a:accent1>
      <a:accent2>
        <a:srgbClr val="9999CC"/>
      </a:accent2>
      <a:accent3>
        <a:srgbClr val="AEDBE5"/>
      </a:accent3>
      <a:accent4>
        <a:srgbClr val="F39618"/>
      </a:accent4>
      <a:accent5>
        <a:srgbClr val="000000"/>
      </a:accent5>
      <a:accent6>
        <a:srgbClr val="FEFFFF"/>
      </a:accent6>
      <a:hlink>
        <a:srgbClr val="97C238"/>
      </a:hlink>
      <a:folHlink>
        <a:srgbClr val="97C23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ppSY Powerpoint Template edit" id="{D60DAAB3-7462-434E-9BF9-A1D50382CB66}" vid="{DD4B4525-3ED9-4B55-8777-E2FCB41DDE72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HeppSY Powerpoint Template edit</Template>
  <TotalTime>251</TotalTime>
  <Words>405</Words>
  <Application>Microsoft Office PowerPoint</Application>
  <PresentationFormat>Widescreen</PresentationFormat>
  <Paragraphs>76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Wingdings</vt:lpstr>
      <vt:lpstr>Main Logos</vt:lpstr>
      <vt:lpstr>All Partners</vt:lpstr>
      <vt:lpstr>All Colleges</vt:lpstr>
      <vt:lpstr>8_Main Logos</vt:lpstr>
      <vt:lpstr>1_Outro Slide</vt:lpstr>
      <vt:lpstr>Careers in Politics</vt:lpstr>
      <vt:lpstr>Skills gained from studying Politics</vt:lpstr>
      <vt:lpstr>Examples of careers in Politics</vt:lpstr>
      <vt:lpstr>Examples of Higher Education courses with Politics </vt:lpstr>
      <vt:lpstr>Examples of Higher Education courses with Politics </vt:lpstr>
      <vt:lpstr>Labour Market Information</vt:lpstr>
      <vt:lpstr>Where to get further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Katrina Heath</dc:creator>
  <cp:lastModifiedBy>Blenkiron, Amy</cp:lastModifiedBy>
  <cp:revision>26</cp:revision>
  <dcterms:created xsi:type="dcterms:W3CDTF">2019-06-10T13:43:06Z</dcterms:created>
  <dcterms:modified xsi:type="dcterms:W3CDTF">2022-02-24T16:57:02Z</dcterms:modified>
  <cp:contentStatus/>
</cp:coreProperties>
</file>