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78" r:id="rId2"/>
    <p:sldMasterId id="2147483714" r:id="rId3"/>
    <p:sldMasterId id="2147483758" r:id="rId4"/>
    <p:sldMasterId id="2147483831" r:id="rId5"/>
    <p:sldMasterId id="2147483834" r:id="rId6"/>
  </p:sldMasterIdLst>
  <p:notesMasterIdLst>
    <p:notesMasterId r:id="rId14"/>
  </p:notesMasterIdLst>
  <p:sldIdLst>
    <p:sldId id="269" r:id="rId7"/>
    <p:sldId id="263" r:id="rId8"/>
    <p:sldId id="264" r:id="rId9"/>
    <p:sldId id="265" r:id="rId10"/>
    <p:sldId id="268" r:id="rId11"/>
    <p:sldId id="26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455" autoAdjust="0"/>
  </p:normalViewPr>
  <p:slideViewPr>
    <p:cSldViewPr snapToGrid="0" snapToObject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D8A7-1323-F64B-BAE0-EABBA4D89DB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F47E-12AA-B542-95EF-52A7AE2A7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4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1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9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62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6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43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F80ED-7CAB-1947-AEF3-BA88721F95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C33E743D-EC1A-4157-8391-1F8AC87EEE7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944" y="5817181"/>
            <a:ext cx="2177012" cy="82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70" y="5817181"/>
            <a:ext cx="2036999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0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F1710C31-B759-4029-A79D-41255411E8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D914C0-441D-4747-AECE-7260760648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4C26B8-8DA1-4DC1-B806-3D8035032C5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7F323D1E-A442-45E2-82C6-B623F3EF04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DFCF1-4CE4-E84A-805D-D40A188E98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3" r="11765"/>
          <a:stretch/>
        </p:blipFill>
        <p:spPr>
          <a:xfrm>
            <a:off x="542612" y="5783995"/>
            <a:ext cx="9897452" cy="1018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8207A-8CDF-9143-9F22-490B2EA5A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7853" y="6115433"/>
            <a:ext cx="930210" cy="40252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3801C86-551B-4D87-A482-30E21FF803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43AEA-19AD-4FE8-9FFE-5BD2926FF9E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1825625"/>
            <a:ext cx="11062809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150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81891" y="365125"/>
            <a:ext cx="11062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4944" y="5817231"/>
            <a:ext cx="2177012" cy="823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4"/>
          <a:srcRect/>
          <a:stretch/>
        </p:blipFill>
        <p:spPr bwMode="auto">
          <a:xfrm>
            <a:off x="9622436" y="5817181"/>
            <a:ext cx="2022266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30" baseline="0">
          <a:solidFill>
            <a:schemeClr val="bg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53EE60-FF39-4ADC-8519-433C6C886CCF}"/>
              </a:ext>
            </a:extLst>
          </p:cNvPr>
          <p:cNvSpPr txBox="1">
            <a:spLocks/>
          </p:cNvSpPr>
          <p:nvPr userDrawn="1"/>
        </p:nvSpPr>
        <p:spPr>
          <a:xfrm>
            <a:off x="848139" y="494789"/>
            <a:ext cx="6868118" cy="3893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40" baseline="0">
                <a:solidFill>
                  <a:srgbClr val="6B237B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spc="0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C33E743D-EC1A-4157-8391-1F8AC87EE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944" y="5817181"/>
            <a:ext cx="2177012" cy="82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70" y="5817181"/>
            <a:ext cx="2036999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0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dstrinity.ac.uk/courses/undergraduate/criminology-with-police-studies/" TargetMode="External"/><Relationship Id="rId2" Type="http://schemas.openxmlformats.org/officeDocument/2006/relationships/hyperlink" Target="https://courses.hud.ac.uk/2018-19/full-time/undergraduate/policing-and-investigation-bsc-h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hesterfield.ac.uk/public-services-courses/" TargetMode="External"/><Relationship Id="rId4" Type="http://schemas.openxmlformats.org/officeDocument/2006/relationships/hyperlink" Target="https://www.salford.ac.uk/courses/undergraduate/criminology-securit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careersservice.direct.gov.uk/" TargetMode="External"/><Relationship Id="rId2" Type="http://schemas.openxmlformats.org/officeDocument/2006/relationships/hyperlink" Target="http://www.icoul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scoveruni.org.uk/" TargetMode="External"/><Relationship Id="rId5" Type="http://schemas.openxmlformats.org/officeDocument/2006/relationships/hyperlink" Target="http://www.ucas.com/" TargetMode="External"/><Relationship Id="rId4" Type="http://schemas.openxmlformats.org/officeDocument/2006/relationships/hyperlink" Target="http://www.prosects.ac.uk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heppsy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heppsy.org/chat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2684206" y="619433"/>
            <a:ext cx="6229135" cy="3226725"/>
          </a:xfrm>
        </p:spPr>
        <p:txBody>
          <a:bodyPr>
            <a:normAutofit/>
          </a:bodyPr>
          <a:lstStyle/>
          <a:p>
            <a:pPr algn="ctr"/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/>
              <a:t>Careers in Public Services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3016BB2-7378-40C9-8771-67B5276EAB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3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6B237B"/>
                </a:solidFill>
              </a:rPr>
              <a:t>Managing Procrastination &amp;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2D926-1070-40D0-B82F-AA734724E388}"/>
              </a:ext>
            </a:extLst>
          </p:cNvPr>
          <p:cNvSpPr/>
          <p:nvPr/>
        </p:nvSpPr>
        <p:spPr>
          <a:xfrm>
            <a:off x="0" y="5735637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CCB55-E23F-41CC-9349-F0A2FDAA9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91D18-FFEE-41C2-A60B-384EAEAA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35208-7D0E-4436-B6B6-94BC0941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4144" y="199008"/>
            <a:ext cx="2559712" cy="96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AF0B0-5083-4352-85A6-9DCB2403F2D7}"/>
              </a:ext>
            </a:extLst>
          </p:cNvPr>
          <p:cNvPicPr/>
          <p:nvPr/>
        </p:nvPicPr>
        <p:blipFill>
          <a:blip r:embed="rId6"/>
          <a:srcRect/>
          <a:stretch/>
        </p:blipFill>
        <p:spPr bwMode="auto">
          <a:xfrm>
            <a:off x="10004183" y="4763043"/>
            <a:ext cx="1845350" cy="6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A4BA6A-9ED0-4485-8E50-C2606C4BFE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>
            <a:off x="1" y="2057923"/>
            <a:ext cx="3278659" cy="3679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98C20F-D22B-44B6-9516-D51F6801C4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 rot="10800000">
            <a:off x="8913341" y="917"/>
            <a:ext cx="3278659" cy="36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Communication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Problem solving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Time management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Teamwork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Fitness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Leadership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Planning and organisation</a:t>
            </a:r>
            <a:endParaRPr lang="en-GB" dirty="0"/>
          </a:p>
          <a:p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Skills developed in Public Services</a:t>
            </a:r>
          </a:p>
        </p:txBody>
      </p:sp>
    </p:spTree>
    <p:extLst>
      <p:ext uri="{BB962C8B-B14F-4D97-AF65-F5344CB8AC3E}">
        <p14:creationId xmlns:p14="http://schemas.microsoft.com/office/powerpoint/2010/main" val="113505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Police service</a:t>
            </a:r>
          </a:p>
          <a:p>
            <a:pPr marL="358775" indent="-358775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Probation service</a:t>
            </a:r>
          </a:p>
          <a:p>
            <a:pPr marL="358775" indent="-358775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Prison service</a:t>
            </a:r>
          </a:p>
          <a:p>
            <a:pPr marL="358775" indent="-358775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Emergency call handlers</a:t>
            </a:r>
          </a:p>
          <a:p>
            <a:pPr marL="358775" indent="-358775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Armed forces</a:t>
            </a:r>
          </a:p>
          <a:p>
            <a:pPr marL="358775" indent="-358775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Immigration officer</a:t>
            </a:r>
          </a:p>
          <a:p>
            <a:pPr marL="358775" indent="-358775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Security officer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 careers related to Public Services</a:t>
            </a:r>
          </a:p>
        </p:txBody>
      </p:sp>
    </p:spTree>
    <p:extLst>
      <p:ext uri="{BB962C8B-B14F-4D97-AF65-F5344CB8AC3E}">
        <p14:creationId xmlns:p14="http://schemas.microsoft.com/office/powerpoint/2010/main" val="407259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7986"/>
            <a:ext cx="10515600" cy="36908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Policing and Investigation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Criminology with Police Studies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Professional Policing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Criminology with Security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Public Services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731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Examples of Higher Education courses from Public Services</a:t>
            </a:r>
          </a:p>
        </p:txBody>
      </p:sp>
    </p:spTree>
    <p:extLst>
      <p:ext uri="{BB962C8B-B14F-4D97-AF65-F5344CB8AC3E}">
        <p14:creationId xmlns:p14="http://schemas.microsoft.com/office/powerpoint/2010/main" val="53873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88" y="1658713"/>
            <a:ext cx="9654955" cy="415904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Policing and Investigation - Huddersfield University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600" b="1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BBC at A-level - 112 UCAS tariff </a:t>
            </a:r>
            <a:r>
              <a:rPr lang="en-GB" sz="2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points from a combination of Level 3 qualifications including a Grade B at A Level or a Distinction in BTEC Subsidiary Diploma or </a:t>
            </a:r>
            <a:r>
              <a:rPr lang="en-GB" sz="2600" b="1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en-GB" sz="2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Extended Certificate. Merit at T Level</a:t>
            </a:r>
            <a:endParaRPr lang="en-GB" sz="2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Criminology with Police Studies  - Leeds Trinity University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UCAS tariff points – typical A-level offer BCC or MMM in BTEC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Criminology with Security - University of Salford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UCAS tariff points – BBC at A-level or DMM in BTEC National Diploma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Public Services - Chesterfield College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pass in a Level 3 qualification in a Public Services related subject - HNC/HND leading onto a range of degrees such as Fire and Rescue, Uniformed and Public Services, Policing, Criminology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9688" y="214296"/>
            <a:ext cx="9251731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6B237B"/>
                </a:solidFill>
              </a:rPr>
              <a:t>Examples of Higher Education courses from Public Services</a:t>
            </a:r>
          </a:p>
        </p:txBody>
      </p:sp>
    </p:spTree>
    <p:extLst>
      <p:ext uri="{BB962C8B-B14F-4D97-AF65-F5344CB8AC3E}">
        <p14:creationId xmlns:p14="http://schemas.microsoft.com/office/powerpoint/2010/main" val="189586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Where to get further information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88319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www.icould.com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www.nationalcareersservice.direct.gov.uk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www.prospects.ac.uk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www.ucas.com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www.discoveruni.org.uk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18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3FE9C-3687-4040-8494-9667F782CE25}"/>
              </a:ext>
            </a:extLst>
          </p:cNvPr>
          <p:cNvSpPr txBox="1"/>
          <p:nvPr/>
        </p:nvSpPr>
        <p:spPr>
          <a:xfrm>
            <a:off x="761997" y="816089"/>
            <a:ext cx="7141032" cy="372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</a:t>
            </a:r>
            <a:r>
              <a:rPr lang="en-GB" sz="3200" b="1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 you’ve found this information helpful.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b="1" spc="0" baseline="0" dirty="0">
              <a:solidFill>
                <a:srgbClr val="6B237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We’d like to hear from you, find us at 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www.heppsy.org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ask us a 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chat with a HeppSY adviser now at </a:t>
            </a:r>
            <a:r>
              <a:rPr lang="en-GB" sz="2000" b="1" spc="0" baseline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www.heppsy.org/chat</a:t>
            </a:r>
            <a:r>
              <a:rPr lang="en-GB" sz="2000" b="1" spc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0" baseline="0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9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GB" sz="2000" b="1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21AE4D-AA7E-4A15-BFD9-7CB23418F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6" y="4651152"/>
            <a:ext cx="304800" cy="3048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6A57D6-1DA2-4C2D-9244-D53226155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6" y="5129475"/>
            <a:ext cx="304800" cy="30480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856471-DF4D-466C-AD3D-0C6B4F55C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6" y="4172829"/>
            <a:ext cx="304800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C81616-6D2C-419D-8577-3AF5EF1BF283}"/>
              </a:ext>
            </a:extLst>
          </p:cNvPr>
          <p:cNvSpPr txBox="1"/>
          <p:nvPr/>
        </p:nvSpPr>
        <p:spPr>
          <a:xfrm>
            <a:off x="1393366" y="4136357"/>
            <a:ext cx="4626430" cy="137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@HeppSYPlus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@HeppSouthYorkshire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HeppSouthYorkshire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AB0D44-449C-49DA-8155-E01C6A9D22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7705" y="3863304"/>
            <a:ext cx="2177012" cy="823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89C21-8CE4-4974-8379-1DE46BC1E119}"/>
              </a:ext>
            </a:extLst>
          </p:cNvPr>
          <p:cNvPicPr/>
          <p:nvPr/>
        </p:nvPicPr>
        <p:blipFill>
          <a:blip r:embed="rId9"/>
          <a:srcRect/>
          <a:stretch/>
        </p:blipFill>
        <p:spPr bwMode="auto">
          <a:xfrm>
            <a:off x="7396589" y="4823020"/>
            <a:ext cx="1950575" cy="72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517286"/>
      </p:ext>
    </p:extLst>
  </p:cSld>
  <p:clrMapOvr>
    <a:masterClrMapping/>
  </p:clrMapOvr>
</p:sld>
</file>

<file path=ppt/theme/theme1.xml><?xml version="1.0" encoding="utf-8"?>
<a:theme xmlns:a="http://schemas.openxmlformats.org/drawingml/2006/main" name="New HeppSY Powerpoint Template with no hexagon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HeppSY Powerpoint Template" id="{DE006896-A3D3-474B-BB3C-B5ABBF5B7908}" vid="{1ED0CB9A-A443-4E99-B44D-0A5CD790E0C3}"/>
    </a:ext>
  </a:extLst>
</a:theme>
</file>

<file path=ppt/theme/theme2.xml><?xml version="1.0" encoding="utf-8"?>
<a:theme xmlns:a="http://schemas.openxmlformats.org/drawingml/2006/main" name="All Partner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HeppSY Powerpoint Template" id="{DE006896-A3D3-474B-BB3C-B5ABBF5B7908}" vid="{BB2500E0-1C9B-407B-8903-EA16E91ABD13}"/>
    </a:ext>
  </a:extLst>
</a:theme>
</file>

<file path=ppt/theme/theme3.xml><?xml version="1.0" encoding="utf-8"?>
<a:theme xmlns:a="http://schemas.openxmlformats.org/drawingml/2006/main" name="All College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HeppSY Powerpoint Template" id="{DE006896-A3D3-474B-BB3C-B5ABBF5B7908}" vid="{8F1119D9-1E6B-494F-B656-48360965EF7F}"/>
    </a:ext>
  </a:extLst>
</a:theme>
</file>

<file path=ppt/theme/theme4.xml><?xml version="1.0" encoding="utf-8"?>
<a:theme xmlns:a="http://schemas.openxmlformats.org/drawingml/2006/main" name="8_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5.xml><?xml version="1.0" encoding="utf-8"?>
<a:theme xmlns:a="http://schemas.openxmlformats.org/drawingml/2006/main" name="1_Outro Slide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6.xml><?xml version="1.0" encoding="utf-8"?>
<a:theme xmlns:a="http://schemas.openxmlformats.org/drawingml/2006/main" name="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HeppSY Powerpoint Template with no hexagons</Template>
  <TotalTime>563</TotalTime>
  <Words>138</Words>
  <Application>Microsoft Office PowerPoint</Application>
  <PresentationFormat>Widescreen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Wingdings</vt:lpstr>
      <vt:lpstr>New HeppSY Powerpoint Template with no hexagons</vt:lpstr>
      <vt:lpstr>All Partners</vt:lpstr>
      <vt:lpstr>All Colleges</vt:lpstr>
      <vt:lpstr>8_Main Logos</vt:lpstr>
      <vt:lpstr>1_Outro Slide</vt:lpstr>
      <vt:lpstr>Main Logos</vt:lpstr>
      <vt:lpstr> Careers in Public Services</vt:lpstr>
      <vt:lpstr>Skills developed in Public Services</vt:lpstr>
      <vt:lpstr>Example careers related to Public Services</vt:lpstr>
      <vt:lpstr>Examples of Higher Education courses from Public Services</vt:lpstr>
      <vt:lpstr>Examples of Higher Education courses from Public Services</vt:lpstr>
      <vt:lpstr>Where to get 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Art</dc:title>
  <dc:creator>Suzanne Wilks</dc:creator>
  <cp:lastModifiedBy>Blenkiron, Amy</cp:lastModifiedBy>
  <cp:revision>38</cp:revision>
  <dcterms:created xsi:type="dcterms:W3CDTF">2020-02-24T13:46:33Z</dcterms:created>
  <dcterms:modified xsi:type="dcterms:W3CDTF">2022-02-24T17:04:46Z</dcterms:modified>
  <cp:contentStatus/>
</cp:coreProperties>
</file>